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Barlow" panose="00000500000000000000" pitchFamily="2" charset="0"/>
      <p:regular r:id="rId17"/>
      <p:bold r:id="rId18"/>
      <p:italic r:id="rId19"/>
      <p:boldItalic r:id="rId20"/>
    </p:embeddedFont>
    <p:embeddedFont>
      <p:font typeface="Barlow ExtraBold" panose="00000900000000000000" pitchFamily="2" charset="0"/>
      <p:bold r:id="rId21"/>
      <p:boldItalic r:id="rId22"/>
    </p:embeddedFont>
    <p:embeddedFont>
      <p:font typeface="Barlow Medium" panose="00000600000000000000" pitchFamily="2" charset="0"/>
      <p:regular r:id="rId23"/>
      <p:bold r:id="rId24"/>
      <p:italic r:id="rId25"/>
      <p:boldItalic r:id="rId26"/>
    </p:embeddedFont>
    <p:embeddedFont>
      <p:font typeface="Barlow SemiBold" panose="00000700000000000000" pitchFamily="2" charset="0"/>
      <p:regular r:id="rId27"/>
      <p:bold r:id="rId28"/>
      <p:italic r:id="rId29"/>
      <p:boldItalic r:id="rId30"/>
    </p:embeddedFont>
    <p:embeddedFont>
      <p:font typeface="IBM Plex Mono Medium" panose="020B0609050203000203" pitchFamily="49" charset="0"/>
      <p:regular r:id="rId31"/>
      <p:bold r:id="rId32"/>
      <p:italic r:id="rId33"/>
      <p:boldItalic r:id="rId34"/>
    </p:embeddedFont>
    <p:embeddedFont>
      <p:font typeface="IBM Plex Sans" panose="020B0503050203000203" pitchFamily="34" charset="0"/>
      <p:regular r:id="rId35"/>
      <p:bold r:id="rId36"/>
      <p:italic r:id="rId37"/>
      <p:boldItalic r:id="rId38"/>
    </p:embeddedFont>
    <p:embeddedFont>
      <p:font typeface="IBM Plex Sans Medium" panose="020B0603050203000203" pitchFamily="34" charset="0"/>
      <p:regular r:id="rId39"/>
      <p:bold r:id="rId40"/>
      <p:italic r:id="rId41"/>
      <p:boldItalic r:id="rId42"/>
    </p:embeddedFont>
    <p:embeddedFont>
      <p:font typeface="IBM Plex Sans SemiBold" panose="020B0703050203000203" pitchFamily="34" charset="0"/>
      <p:regular r:id="rId43"/>
      <p:bold r:id="rId44"/>
      <p:italic r:id="rId45"/>
      <p:boldItalic r:id="rId46"/>
    </p:embeddedFont>
    <p:embeddedFont>
      <p:font typeface="JetBrains Mono" panose="020B0604020202020204" charset="0"/>
      <p:regular r:id="rId47"/>
      <p:bold r:id="rId48"/>
      <p:italic r:id="rId49"/>
      <p:boldItalic r:id="rId50"/>
    </p:embeddedFont>
    <p:embeddedFont>
      <p:font typeface="JetBrains Mono SemiBold" panose="020B0604020202020204" charset="0"/>
      <p:regular r:id="rId51"/>
      <p:bold r:id="rId52"/>
      <p:italic r:id="rId53"/>
      <p:boldItalic r:id="rId54"/>
    </p:embeddedFont>
    <p:embeddedFont>
      <p:font typeface="Source Sans Pro" panose="020B0503030403020204" pitchFamily="34" charset="0"/>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itian Gao"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89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5" d="100"/>
          <a:sy n="125" d="100"/>
        </p:scale>
        <p:origin x="1013" y="53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font" Target="fonts/font26.fntdata"/><Relationship Id="rId47" Type="http://schemas.openxmlformats.org/officeDocument/2006/relationships/font" Target="fonts/font31.fntdata"/><Relationship Id="rId50" Type="http://schemas.openxmlformats.org/officeDocument/2006/relationships/font" Target="fonts/font34.fntdata"/><Relationship Id="rId55" Type="http://schemas.openxmlformats.org/officeDocument/2006/relationships/font" Target="fonts/font3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notesMaster" Target="notesMasters/notesMaster1.xml"/><Relationship Id="rId29" Type="http://schemas.openxmlformats.org/officeDocument/2006/relationships/font" Target="fonts/font13.fntdata"/><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font" Target="fonts/font29.fntdata"/><Relationship Id="rId53" Type="http://schemas.openxmlformats.org/officeDocument/2006/relationships/font" Target="fonts/font37.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font" Target="fonts/font27.fntdata"/><Relationship Id="rId48" Type="http://schemas.openxmlformats.org/officeDocument/2006/relationships/font" Target="fonts/font32.fntdata"/><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3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openxmlformats.org/officeDocument/2006/relationships/font" Target="fonts/font30.fntdata"/><Relationship Id="rId59" Type="http://schemas.openxmlformats.org/officeDocument/2006/relationships/theme" Target="theme/theme1.xml"/><Relationship Id="rId20" Type="http://schemas.openxmlformats.org/officeDocument/2006/relationships/font" Target="fonts/font4.fntdata"/><Relationship Id="rId41" Type="http://schemas.openxmlformats.org/officeDocument/2006/relationships/font" Target="fonts/font25.fntdata"/><Relationship Id="rId54" Type="http://schemas.openxmlformats.org/officeDocument/2006/relationships/font" Target="fonts/font3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49" Type="http://schemas.openxmlformats.org/officeDocument/2006/relationships/font" Target="fonts/font33.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font" Target="fonts/font15.fntdata"/><Relationship Id="rId44" Type="http://schemas.openxmlformats.org/officeDocument/2006/relationships/font" Target="fonts/font28.fntdata"/><Relationship Id="rId52" Type="http://schemas.openxmlformats.org/officeDocument/2006/relationships/font" Target="fonts/font36.fntdata"/><Relationship Id="rId6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4-18T07:41:03.316" idx="1">
    <p:pos x="525" y="799"/>
    <p:text>i think replace this bullet with "empirically derived" since thats more important.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5-04-18T07:42:37.829" idx="2">
    <p:pos x="341" y="994"/>
    <p:text>make sure to mention param fitting here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5-04-18T07:44:33.656" idx="3">
    <p:pos x="196" y="1006"/>
    <p:text>if time is tight dont need to mention this, batching can be quickly skimmed over. i already explain in the beginning that speed is important for future planning</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4eebbf2ee1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4eebbf2ee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we compare the real videos with the simulator rollouts using three different stiffness models. </a:t>
            </a:r>
            <a:br>
              <a:rPr lang="en"/>
            </a:br>
            <a:br>
              <a:rPr lang="en"/>
            </a:br>
            <a:r>
              <a:rPr lang="en"/>
              <a:t>The linear model doesn’t capture real behavior because it’s flat where the real vine buckles.</a:t>
            </a:r>
            <a:endParaRPr/>
          </a:p>
          <a:p>
            <a:pPr marL="0" lvl="0" indent="0" algn="l" rtl="0">
              <a:spcBef>
                <a:spcPts val="0"/>
              </a:spcBef>
              <a:spcAft>
                <a:spcPts val="0"/>
              </a:spcAft>
              <a:buNone/>
            </a:pPr>
            <a:endParaRPr/>
          </a:p>
          <a:p>
            <a:pPr marL="0" lvl="0" indent="0" algn="l" rtl="0">
              <a:spcBef>
                <a:spcPts val="0"/>
              </a:spcBef>
              <a:spcAft>
                <a:spcPts val="0"/>
              </a:spcAft>
              <a:buNone/>
            </a:pPr>
            <a:r>
              <a:rPr lang="en"/>
              <a:t>The second model uses a stiffness function modeled by an MLP. Because our algorithm is fullydoff we ca. back prop nn.           , we can train an MLP using just data as input. In fact, our algorithm will work with any differentiable stiffness function.</a:t>
            </a:r>
            <a:endParaRPr/>
          </a:p>
          <a:p>
            <a:pPr marL="0" lvl="0" indent="0" algn="l" rtl="0">
              <a:spcBef>
                <a:spcPts val="0"/>
              </a:spcBef>
              <a:spcAft>
                <a:spcPts val="0"/>
              </a:spcAft>
              <a:buNone/>
            </a:pPr>
            <a:endParaRPr/>
          </a:p>
          <a:p>
            <a:pPr marL="0" lvl="0" indent="0" algn="l" rtl="0">
              <a:spcBef>
                <a:spcPts val="0"/>
              </a:spcBef>
              <a:spcAft>
                <a:spcPts val="0"/>
              </a:spcAft>
              <a:buNone/>
            </a:pPr>
            <a:r>
              <a:rPr lang="en"/>
              <a:t>Finally, our proposed model captures real behavior the best. The buckles when turning sharp corners like the real vine.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4d461d7b38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4d461d7b3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we compare the real videos with the simulator rollouts using three different stiffness models. </a:t>
            </a:r>
            <a:br>
              <a:rPr lang="en"/>
            </a:br>
            <a:br>
              <a:rPr lang="en"/>
            </a:br>
            <a:r>
              <a:rPr lang="en"/>
              <a:t>The linear model doesn’t capture real behavior because it’s flat where the real vine buckles.</a:t>
            </a:r>
            <a:endParaRPr/>
          </a:p>
          <a:p>
            <a:pPr marL="0" lvl="0" indent="0" algn="l" rtl="0">
              <a:spcBef>
                <a:spcPts val="0"/>
              </a:spcBef>
              <a:spcAft>
                <a:spcPts val="0"/>
              </a:spcAft>
              <a:buNone/>
            </a:pPr>
            <a:endParaRPr/>
          </a:p>
          <a:p>
            <a:pPr marL="0" lvl="0" indent="0" algn="l" rtl="0">
              <a:spcBef>
                <a:spcPts val="0"/>
              </a:spcBef>
              <a:spcAft>
                <a:spcPts val="0"/>
              </a:spcAft>
              <a:buNone/>
            </a:pPr>
            <a:r>
              <a:rPr lang="en"/>
              <a:t>The second model uses a stiffness function modeled by an MLP. Because our algorithm supports gradients, we can train an MLP using just data as input. In fact, our algorithm will work with any differentiable stiffness function.</a:t>
            </a:r>
            <a:endParaRPr/>
          </a:p>
          <a:p>
            <a:pPr marL="0" lvl="0" indent="0" algn="l" rtl="0">
              <a:spcBef>
                <a:spcPts val="0"/>
              </a:spcBef>
              <a:spcAft>
                <a:spcPts val="0"/>
              </a:spcAft>
              <a:buNone/>
            </a:pPr>
            <a:endParaRPr/>
          </a:p>
          <a:p>
            <a:pPr marL="0" lvl="0" indent="0" algn="l" rtl="0">
              <a:spcBef>
                <a:spcPts val="0"/>
              </a:spcBef>
              <a:spcAft>
                <a:spcPts val="0"/>
              </a:spcAft>
              <a:buNone/>
            </a:pPr>
            <a:r>
              <a:rPr lang="en"/>
              <a:t>Finally, our proposed model captures real behavior the best. The buckles when turning sharp corners like the real vine.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4eebbf2ee1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4eebbf2ee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a:br>
            <a:r>
              <a:rPr lang="en"/>
              <a:t>Because we used Pytorch to develop our simulation framework, we can efficiently process hundreds of vines in parallel. </a:t>
            </a:r>
            <a:endParaRPr/>
          </a:p>
          <a:p>
            <a:pPr marL="0" lvl="0" indent="0" algn="l" rtl="0">
              <a:spcBef>
                <a:spcPts val="0"/>
              </a:spcBef>
              <a:spcAft>
                <a:spcPts val="0"/>
              </a:spcAft>
              <a:buNone/>
            </a:pPr>
            <a:endParaRPr/>
          </a:p>
          <a:p>
            <a:pPr marL="0" lvl="0" indent="0" algn="l" rtl="0">
              <a:spcBef>
                <a:spcPts val="0"/>
              </a:spcBef>
              <a:spcAft>
                <a:spcPts val="0"/>
              </a:spcAft>
              <a:buNone/>
            </a:pPr>
            <a:r>
              <a:rPr lang="en"/>
              <a:t>We usedpytorch to ableto deploy across cpu gpu. .</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4eebbf2ee1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4eebbf2ee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4eebbf2ee1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4eebbf2ee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4eebbf2e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4eebbf2e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 for the bottom image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4eebbf2ee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4eebbf2e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4eebbf2ee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4eebbf2ee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4cface29ea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4cface29ea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In our simulation framework, we compute the next feasible position for our vine using a QP solver, which we will describe in the next slide. </a:t>
            </a:r>
            <a:br>
              <a:rPr lang="en">
                <a:solidFill>
                  <a:schemeClr val="dk1"/>
                </a:solidFill>
              </a:rPr>
            </a:br>
            <a:endParaRPr>
              <a:solidFill>
                <a:schemeClr val="dk1"/>
              </a:solidFill>
            </a:endParaRPr>
          </a:p>
          <a:p>
            <a:pPr marL="0" lvl="0" indent="0" algn="l" rtl="0">
              <a:spcBef>
                <a:spcPts val="0"/>
              </a:spcBef>
              <a:spcAft>
                <a:spcPts val="0"/>
              </a:spcAft>
              <a:buNone/>
            </a:pPr>
            <a:r>
              <a:rPr lang="en">
                <a:solidFill>
                  <a:schemeClr val="dk1"/>
                </a:solidFill>
              </a:rPr>
              <a:t>This is part of our parameter fitting algorithm, which iteratively finds the optimal parameters to match observed behavior of vines.</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4cface29ea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4cface29ea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We know from previous works that linear (or constant) stiffness is not enough to capture buckling behavior. </a:t>
            </a:r>
            <a:br>
              <a:rPr lang="en"/>
            </a:br>
            <a:br>
              <a:rPr lang="en"/>
            </a:br>
            <a:r>
              <a:rPr lang="en"/>
              <a:t>To accurately model this we worked with a mechanical engineering lab, to empirically derive our own nonlinear stiffness model. We used a force transducer blah blah</a:t>
            </a:r>
            <a:endParaRPr/>
          </a:p>
          <a:p>
            <a:pPr marL="0" lvl="0" indent="0" algn="l" rtl="0">
              <a:spcBef>
                <a:spcPts val="0"/>
              </a:spcBef>
              <a:spcAft>
                <a:spcPts val="0"/>
              </a:spcAft>
              <a:buNone/>
            </a:pPr>
            <a:endParaRPr/>
          </a:p>
          <a:p>
            <a:pPr marL="0" lvl="0" indent="0" algn="l" rtl="0">
              <a:spcBef>
                <a:spcPts val="0"/>
              </a:spcBef>
              <a:spcAft>
                <a:spcPts val="0"/>
              </a:spcAft>
              <a:buNone/>
            </a:pPr>
            <a:r>
              <a:rPr lang="en"/>
              <a:t>At low bend angles, even distributed bending along the vine, forming an small but even curve. At high bend angles, taking a high bending angle at one buckling point has a lower total energy than having multiple </a:t>
            </a:r>
            <a:endParaRPr/>
          </a:p>
          <a:p>
            <a:pPr marL="0" lvl="0" indent="0" algn="l" rtl="0">
              <a:spcBef>
                <a:spcPts val="0"/>
              </a:spcBef>
              <a:spcAft>
                <a:spcPts val="0"/>
              </a:spcAft>
              <a:buNone/>
            </a:pPr>
            <a:r>
              <a:rPr lang="en"/>
              <a:t>small bends. (or point out bend on a vine)</a:t>
            </a:r>
            <a:endParaRPr/>
          </a:p>
          <a:p>
            <a:pPr marL="0" lvl="0" indent="0" algn="l" rtl="0">
              <a:spcBef>
                <a:spcPts val="0"/>
              </a:spcBef>
              <a:spcAft>
                <a:spcPts val="0"/>
              </a:spcAft>
              <a:buNone/>
            </a:pPr>
            <a:endParaRPr/>
          </a:p>
          <a:p>
            <a:pPr marL="0" lvl="0" indent="0" algn="l" rtl="0">
              <a:spcBef>
                <a:spcPts val="0"/>
              </a:spcBef>
              <a:spcAft>
                <a:spcPts val="0"/>
              </a:spcAft>
              <a:buNone/>
            </a:pPr>
            <a:r>
              <a:rPr lang="en"/>
              <a:t>Gives characteristic buckling behavior instead of a smooth curve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4eebbf2ee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4eebbf2ee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chemeClr val="dk1"/>
                </a:solidFill>
                <a:latin typeface="IBM Plex Sans"/>
                <a:ea typeface="IBM Plex Sans"/>
                <a:cs typeface="IBM Plex Sans"/>
                <a:sym typeface="IBM Plex Sans"/>
              </a:rPr>
              <a:t>To simulate vine physics realistically, there are complex behaviors that needs to be modelled</a:t>
            </a:r>
            <a:br>
              <a:rPr lang="en" sz="1300">
                <a:solidFill>
                  <a:schemeClr val="dk1"/>
                </a:solidFill>
                <a:latin typeface="IBM Plex Sans"/>
                <a:ea typeface="IBM Plex Sans"/>
                <a:cs typeface="IBM Plex Sans"/>
                <a:sym typeface="IBM Plex Sans"/>
              </a:rPr>
            </a:br>
            <a:br>
              <a:rPr lang="en" sz="1300">
                <a:solidFill>
                  <a:schemeClr val="dk1"/>
                </a:solidFill>
                <a:latin typeface="IBM Plex Sans"/>
                <a:ea typeface="IBM Plex Sans"/>
                <a:cs typeface="IBM Plex Sans"/>
                <a:sym typeface="IBM Plex Sans"/>
              </a:rPr>
            </a:br>
            <a:r>
              <a:rPr lang="en" sz="1300">
                <a:solidFill>
                  <a:schemeClr val="dk1"/>
                </a:solidFill>
                <a:latin typeface="IBM Plex Sans"/>
                <a:ea typeface="IBM Plex Sans"/>
                <a:cs typeface="IBM Plex Sans"/>
                <a:sym typeface="IBM Plex Sans"/>
              </a:rPr>
              <a:t>We express these behaviors as constraints, </a:t>
            </a:r>
            <a:endParaRPr sz="1300">
              <a:solidFill>
                <a:schemeClr val="dk1"/>
              </a:solidFill>
              <a:latin typeface="IBM Plex Sans"/>
              <a:ea typeface="IBM Plex Sans"/>
              <a:cs typeface="IBM Plex Sans"/>
              <a:sym typeface="IBM Plex Sans"/>
            </a:endParaRPr>
          </a:p>
          <a:p>
            <a:pPr marL="457200" lvl="0" indent="0" algn="l" rtl="0">
              <a:lnSpc>
                <a:spcPct val="115000"/>
              </a:lnSpc>
              <a:spcBef>
                <a:spcPts val="1200"/>
              </a:spcBef>
              <a:spcAft>
                <a:spcPts val="0"/>
              </a:spcAft>
              <a:buClr>
                <a:schemeClr val="dk1"/>
              </a:buClr>
              <a:buSzPts val="1100"/>
              <a:buFont typeface="Arial"/>
              <a:buNone/>
            </a:pPr>
            <a:r>
              <a:rPr lang="en" sz="1300">
                <a:solidFill>
                  <a:schemeClr val="dk1"/>
                </a:solidFill>
                <a:latin typeface="IBM Plex Sans"/>
                <a:ea typeface="IBM Plex Sans"/>
                <a:cs typeface="IBM Plex Sans"/>
                <a:sym typeface="IBM Plex Sans"/>
              </a:rPr>
              <a:t>Collision constraints (don’t penetrate, slide along obstacle)</a:t>
            </a:r>
            <a:endParaRPr sz="1300">
              <a:solidFill>
                <a:schemeClr val="dk1"/>
              </a:solidFill>
              <a:latin typeface="IBM Plex Sans"/>
              <a:ea typeface="IBM Plex Sans"/>
              <a:cs typeface="IBM Plex Sans"/>
              <a:sym typeface="IBM Plex Sans"/>
            </a:endParaRPr>
          </a:p>
          <a:p>
            <a:pPr marL="457200" lvl="0" indent="0" algn="l" rtl="0">
              <a:lnSpc>
                <a:spcPct val="115000"/>
              </a:lnSpc>
              <a:spcBef>
                <a:spcPts val="1200"/>
              </a:spcBef>
              <a:spcAft>
                <a:spcPts val="0"/>
              </a:spcAft>
              <a:buClr>
                <a:schemeClr val="dk1"/>
              </a:buClr>
              <a:buSzPts val="1100"/>
              <a:buFont typeface="Arial"/>
              <a:buNone/>
            </a:pPr>
            <a:r>
              <a:rPr lang="en" sz="1300">
                <a:solidFill>
                  <a:schemeClr val="dk1"/>
                </a:solidFill>
                <a:latin typeface="IBM Plex Sans"/>
                <a:ea typeface="IBM Plex Sans"/>
                <a:cs typeface="IBM Plex Sans"/>
                <a:sym typeface="IBM Plex Sans"/>
              </a:rPr>
              <a:t>Hinge constraint joining consecutive bodies</a:t>
            </a:r>
            <a:endParaRPr sz="1300">
              <a:solidFill>
                <a:schemeClr val="dk1"/>
              </a:solidFill>
              <a:latin typeface="IBM Plex Sans"/>
              <a:ea typeface="IBM Plex Sans"/>
              <a:cs typeface="IBM Plex Sans"/>
              <a:sym typeface="IBM Plex Sans"/>
            </a:endParaRPr>
          </a:p>
          <a:p>
            <a:pPr marL="457200" lvl="0" indent="0" algn="l" rtl="0">
              <a:lnSpc>
                <a:spcPct val="115000"/>
              </a:lnSpc>
              <a:spcBef>
                <a:spcPts val="1200"/>
              </a:spcBef>
              <a:spcAft>
                <a:spcPts val="0"/>
              </a:spcAft>
              <a:buClr>
                <a:schemeClr val="dk1"/>
              </a:buClr>
              <a:buSzPts val="1100"/>
              <a:buFont typeface="Arial"/>
              <a:buNone/>
            </a:pPr>
            <a:r>
              <a:rPr lang="en" sz="1300">
                <a:solidFill>
                  <a:schemeClr val="dk1"/>
                </a:solidFill>
                <a:latin typeface="IBM Plex Sans"/>
                <a:ea typeface="IBM Plex Sans"/>
                <a:cs typeface="IBM Plex Sans"/>
                <a:sym typeface="IBM Plex Sans"/>
              </a:rPr>
              <a:t>Growth constraint at the tip</a:t>
            </a:r>
            <a:endParaRPr sz="1300">
              <a:solidFill>
                <a:schemeClr val="dk1"/>
              </a:solidFill>
              <a:latin typeface="IBM Plex Sans"/>
              <a:ea typeface="IBM Plex Sans"/>
              <a:cs typeface="IBM Plex Sans"/>
              <a:sym typeface="IBM Plex Sans"/>
            </a:endParaRPr>
          </a:p>
          <a:p>
            <a:pPr marL="0" lvl="0" indent="0" algn="l" rtl="0">
              <a:lnSpc>
                <a:spcPct val="115000"/>
              </a:lnSpc>
              <a:spcBef>
                <a:spcPts val="1200"/>
              </a:spcBef>
              <a:spcAft>
                <a:spcPts val="0"/>
              </a:spcAft>
              <a:buClr>
                <a:schemeClr val="dk1"/>
              </a:buClr>
              <a:buSzPts val="1100"/>
              <a:buFont typeface="Arial"/>
              <a:buNone/>
            </a:pPr>
            <a:r>
              <a:rPr lang="en" sz="1300">
                <a:solidFill>
                  <a:schemeClr val="dk1"/>
                </a:solidFill>
                <a:latin typeface="IBM Plex Sans"/>
                <a:ea typeface="IBM Plex Sans"/>
                <a:cs typeface="IBM Plex Sans"/>
                <a:sym typeface="IBM Plex Sans"/>
              </a:rPr>
              <a:t>The QP solver must satisfy all these constraints as it generates a feasible next state for the vine. </a:t>
            </a:r>
            <a:endParaRPr sz="1300">
              <a:solidFill>
                <a:schemeClr val="dk1"/>
              </a:solidFill>
              <a:latin typeface="IBM Plex Sans"/>
              <a:ea typeface="IBM Plex Sans"/>
              <a:cs typeface="IBM Plex Sans"/>
              <a:sym typeface="IBM Plex Sans"/>
            </a:endParaRPr>
          </a:p>
          <a:p>
            <a:pPr marL="0" lvl="0" indent="0" algn="l" rtl="0">
              <a:lnSpc>
                <a:spcPct val="115000"/>
              </a:lnSpc>
              <a:spcBef>
                <a:spcPts val="1200"/>
              </a:spcBef>
              <a:spcAft>
                <a:spcPts val="0"/>
              </a:spcAft>
              <a:buClr>
                <a:schemeClr val="dk1"/>
              </a:buClr>
              <a:buSzPts val="1100"/>
              <a:buFont typeface="Arial"/>
              <a:buNone/>
            </a:pPr>
            <a:r>
              <a:rPr lang="en" sz="1300">
                <a:solidFill>
                  <a:schemeClr val="dk1"/>
                </a:solidFill>
                <a:latin typeface="IBM Plex Sans"/>
                <a:ea typeface="IBM Plex Sans"/>
                <a:cs typeface="IBM Plex Sans"/>
                <a:sym typeface="IBM Plex Sans"/>
              </a:rPr>
              <a:t>Within the limitations of the constraints, it finds state with the minimum possible bending energy throughout the vine. Any bending model works, still find optimal solution </a:t>
            </a:r>
            <a:endParaRPr sz="1300">
              <a:solidFill>
                <a:schemeClr val="dk1"/>
              </a:solidFill>
              <a:latin typeface="IBM Plex Sans"/>
              <a:ea typeface="IBM Plex Sans"/>
              <a:cs typeface="IBM Plex Sans"/>
              <a:sym typeface="IBM Plex Sans"/>
            </a:endParaRPr>
          </a:p>
          <a:p>
            <a:pPr marL="0" lvl="0" indent="0" algn="l" rtl="0">
              <a:lnSpc>
                <a:spcPct val="115000"/>
              </a:lnSpc>
              <a:spcBef>
                <a:spcPts val="1200"/>
              </a:spcBef>
              <a:spcAft>
                <a:spcPts val="0"/>
              </a:spcAft>
              <a:buClr>
                <a:schemeClr val="dk1"/>
              </a:buClr>
              <a:buSzPts val="1100"/>
              <a:buFont typeface="Arial"/>
              <a:buNone/>
            </a:pPr>
            <a:endParaRPr sz="1300">
              <a:solidFill>
                <a:schemeClr val="dk1"/>
              </a:solidFill>
              <a:latin typeface="IBM Plex Sans"/>
              <a:ea typeface="IBM Plex Sans"/>
              <a:cs typeface="IBM Plex Sans"/>
              <a:sym typeface="IBM Plex Sans"/>
            </a:endParaRPr>
          </a:p>
          <a:p>
            <a:pPr marL="0" lvl="0" indent="0" algn="l" rtl="0">
              <a:lnSpc>
                <a:spcPct val="115000"/>
              </a:lnSpc>
              <a:spcBef>
                <a:spcPts val="1200"/>
              </a:spcBef>
              <a:spcAft>
                <a:spcPts val="120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4d461d7b38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4d461d7b38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frame work, QP solver enables us to perform parameter fitting with real vine data, through its differentiability.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Differentiable simulations have been popular recently</a:t>
            </a:r>
            <a:endParaRPr>
              <a:solidFill>
                <a:schemeClr val="dk1"/>
              </a:solidFill>
            </a:endParaRPr>
          </a:p>
          <a:p>
            <a:pPr marL="0" lvl="0" indent="0" algn="l" rtl="0">
              <a:spcBef>
                <a:spcPts val="0"/>
              </a:spcBef>
              <a:spcAft>
                <a:spcPts val="0"/>
              </a:spcAft>
              <a:buNone/>
            </a:pPr>
            <a:r>
              <a:rPr lang="en">
                <a:solidFill>
                  <a:schemeClr val="dk1"/>
                </a:solidFill>
              </a:rPr>
              <a:t>for its versatility and its ability to find gradients between the final output of the simulator and its input parameters. we are able to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propagate gradients from our MSE loss through the QP solver to find the gradient of input parameters that minimize error.</a:t>
            </a:r>
            <a:br>
              <a:rPr lang="en">
                <a:solidFill>
                  <a:schemeClr val="dk1"/>
                </a:solidFill>
              </a:rPr>
            </a:br>
            <a:br>
              <a:rPr lang="en">
                <a:solidFill>
                  <a:schemeClr val="dk1"/>
                </a:solidFill>
              </a:rPr>
            </a:b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4eebbf2ee1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4eebbf2e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how we got the data from our real trials.Training on a single rollout in a single environment is enough for our algorithm. XX</a:t>
            </a:r>
            <a:endParaRPr/>
          </a:p>
          <a:p>
            <a:pPr marL="0" lvl="0" indent="0" algn="l" rtl="0">
              <a:spcBef>
                <a:spcPts val="0"/>
              </a:spcBef>
              <a:spcAft>
                <a:spcPts val="0"/>
              </a:spcAft>
              <a:buNone/>
            </a:pPr>
            <a:endParaRPr/>
          </a:p>
          <a:p>
            <a:pPr marL="0" lvl="0" indent="0" algn="l" rtl="0">
              <a:spcBef>
                <a:spcPts val="0"/>
              </a:spcBef>
              <a:spcAft>
                <a:spcPts val="0"/>
              </a:spcAft>
              <a:buNone/>
            </a:pPr>
            <a:r>
              <a:rPr lang="en"/>
              <a:t>We compare how our sim against real data. And we use it to fit our simulator using our differentiable framework to fit our simulator parameters. We built a real vine robot </a:t>
            </a:r>
            <a:br>
              <a:rPr lang="en"/>
            </a:br>
            <a:br>
              <a:rPr lang="en"/>
            </a:br>
            <a:r>
              <a:rPr lang="en"/>
              <a:t> XX</a:t>
            </a:r>
            <a:endParaRPr/>
          </a:p>
          <a:p>
            <a:pPr marL="0" lvl="0" indent="0" algn="l" rtl="0">
              <a:spcBef>
                <a:spcPts val="0"/>
              </a:spcBef>
              <a:spcAft>
                <a:spcPts val="0"/>
              </a:spcAft>
              <a:buNone/>
            </a:pPr>
            <a:r>
              <a:rPr lang="en"/>
              <a:t>First we mark the obstacles and where the vine starts in the video. Then we use a video processing algorithm to</a:t>
            </a:r>
            <a:endParaRPr/>
          </a:p>
          <a:p>
            <a:pPr marL="0" lvl="0" indent="0" algn="l" rtl="0">
              <a:spcBef>
                <a:spcPts val="0"/>
              </a:spcBef>
              <a:spcAft>
                <a:spcPts val="0"/>
              </a:spcAft>
              <a:buNone/>
            </a:pPr>
            <a:r>
              <a:rPr lang="en"/>
              <a:t>locate the vine as it moves in the video. This gets converted to joint positions which match the format we use in the sim.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pic>
        <p:nvPicPr>
          <p:cNvPr id="17" name="Google Shape;17;p4"/>
          <p:cNvPicPr preferRelativeResize="0"/>
          <p:nvPr/>
        </p:nvPicPr>
        <p:blipFill rotWithShape="1">
          <a:blip r:embed="rId2">
            <a:alphaModFix/>
          </a:blip>
          <a:srcRect t="7138" r="43230" b="50470"/>
          <a:stretch/>
        </p:blipFill>
        <p:spPr>
          <a:xfrm>
            <a:off x="152400" y="228600"/>
            <a:ext cx="2630674" cy="1636224"/>
          </a:xfrm>
          <a:prstGeom prst="rect">
            <a:avLst/>
          </a:prstGeom>
          <a:noFill/>
          <a:ln>
            <a:noFill/>
          </a:ln>
        </p:spPr>
      </p:pic>
      <p:sp>
        <p:nvSpPr>
          <p:cNvPr id="18" name="Google Shape;18;p4"/>
          <p:cNvSpPr txBox="1">
            <a:spLocks noGrp="1"/>
          </p:cNvSpPr>
          <p:nvPr>
            <p:ph type="title"/>
          </p:nvPr>
        </p:nvSpPr>
        <p:spPr>
          <a:xfrm>
            <a:off x="592375" y="569450"/>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100"/>
              <a:buFont typeface="Barlow"/>
              <a:buNone/>
              <a:defRPr sz="3100" b="1">
                <a:latin typeface="Barlow"/>
                <a:ea typeface="Barlow"/>
                <a:cs typeface="Barlow"/>
                <a:sym typeface="Barlow"/>
              </a:defRPr>
            </a:lvl1pPr>
            <a:lvl2pPr lvl="1">
              <a:spcBef>
                <a:spcPts val="0"/>
              </a:spcBef>
              <a:spcAft>
                <a:spcPts val="0"/>
              </a:spcAft>
              <a:buSzPts val="3100"/>
              <a:buFont typeface="IBM Plex Sans Medium"/>
              <a:buNone/>
              <a:defRPr sz="3100">
                <a:latin typeface="IBM Plex Sans Medium"/>
                <a:ea typeface="IBM Plex Sans Medium"/>
                <a:cs typeface="IBM Plex Sans Medium"/>
                <a:sym typeface="IBM Plex Sans Medium"/>
              </a:defRPr>
            </a:lvl2pPr>
            <a:lvl3pPr lvl="2">
              <a:spcBef>
                <a:spcPts val="0"/>
              </a:spcBef>
              <a:spcAft>
                <a:spcPts val="0"/>
              </a:spcAft>
              <a:buSzPts val="3100"/>
              <a:buFont typeface="IBM Plex Sans Medium"/>
              <a:buNone/>
              <a:defRPr sz="3100">
                <a:latin typeface="IBM Plex Sans Medium"/>
                <a:ea typeface="IBM Plex Sans Medium"/>
                <a:cs typeface="IBM Plex Sans Medium"/>
                <a:sym typeface="IBM Plex Sans Medium"/>
              </a:defRPr>
            </a:lvl3pPr>
            <a:lvl4pPr lvl="3">
              <a:spcBef>
                <a:spcPts val="0"/>
              </a:spcBef>
              <a:spcAft>
                <a:spcPts val="0"/>
              </a:spcAft>
              <a:buSzPts val="3100"/>
              <a:buFont typeface="IBM Plex Sans Medium"/>
              <a:buNone/>
              <a:defRPr sz="3100">
                <a:latin typeface="IBM Plex Sans Medium"/>
                <a:ea typeface="IBM Plex Sans Medium"/>
                <a:cs typeface="IBM Plex Sans Medium"/>
                <a:sym typeface="IBM Plex Sans Medium"/>
              </a:defRPr>
            </a:lvl4pPr>
            <a:lvl5pPr lvl="4">
              <a:spcBef>
                <a:spcPts val="0"/>
              </a:spcBef>
              <a:spcAft>
                <a:spcPts val="0"/>
              </a:spcAft>
              <a:buSzPts val="3100"/>
              <a:buFont typeface="IBM Plex Sans Medium"/>
              <a:buNone/>
              <a:defRPr sz="3100">
                <a:latin typeface="IBM Plex Sans Medium"/>
                <a:ea typeface="IBM Plex Sans Medium"/>
                <a:cs typeface="IBM Plex Sans Medium"/>
                <a:sym typeface="IBM Plex Sans Medium"/>
              </a:defRPr>
            </a:lvl5pPr>
            <a:lvl6pPr lvl="5">
              <a:spcBef>
                <a:spcPts val="0"/>
              </a:spcBef>
              <a:spcAft>
                <a:spcPts val="0"/>
              </a:spcAft>
              <a:buSzPts val="3100"/>
              <a:buFont typeface="IBM Plex Sans Medium"/>
              <a:buNone/>
              <a:defRPr sz="3100">
                <a:latin typeface="IBM Plex Sans Medium"/>
                <a:ea typeface="IBM Plex Sans Medium"/>
                <a:cs typeface="IBM Plex Sans Medium"/>
                <a:sym typeface="IBM Plex Sans Medium"/>
              </a:defRPr>
            </a:lvl6pPr>
            <a:lvl7pPr lvl="6">
              <a:spcBef>
                <a:spcPts val="0"/>
              </a:spcBef>
              <a:spcAft>
                <a:spcPts val="0"/>
              </a:spcAft>
              <a:buSzPts val="3100"/>
              <a:buFont typeface="IBM Plex Sans Medium"/>
              <a:buNone/>
              <a:defRPr sz="3100">
                <a:latin typeface="IBM Plex Sans Medium"/>
                <a:ea typeface="IBM Plex Sans Medium"/>
                <a:cs typeface="IBM Plex Sans Medium"/>
                <a:sym typeface="IBM Plex Sans Medium"/>
              </a:defRPr>
            </a:lvl7pPr>
            <a:lvl8pPr lvl="7">
              <a:spcBef>
                <a:spcPts val="0"/>
              </a:spcBef>
              <a:spcAft>
                <a:spcPts val="0"/>
              </a:spcAft>
              <a:buSzPts val="3100"/>
              <a:buFont typeface="IBM Plex Sans Medium"/>
              <a:buNone/>
              <a:defRPr sz="3100">
                <a:latin typeface="IBM Plex Sans Medium"/>
                <a:ea typeface="IBM Plex Sans Medium"/>
                <a:cs typeface="IBM Plex Sans Medium"/>
                <a:sym typeface="IBM Plex Sans Medium"/>
              </a:defRPr>
            </a:lvl8pPr>
            <a:lvl9pPr lvl="8">
              <a:spcBef>
                <a:spcPts val="0"/>
              </a:spcBef>
              <a:spcAft>
                <a:spcPts val="0"/>
              </a:spcAft>
              <a:buSzPts val="3100"/>
              <a:buFont typeface="IBM Plex Sans Medium"/>
              <a:buNone/>
              <a:defRPr sz="3100">
                <a:latin typeface="IBM Plex Sans Medium"/>
                <a:ea typeface="IBM Plex Sans Medium"/>
                <a:cs typeface="IBM Plex Sans Medium"/>
                <a:sym typeface="IBM Plex Sans Medium"/>
              </a:defRPr>
            </a:lvl9pPr>
          </a:lstStyle>
          <a:p>
            <a:endParaRPr/>
          </a:p>
        </p:txBody>
      </p:sp>
      <p:sp>
        <p:nvSpPr>
          <p:cNvPr id="19" name="Google Shape;19;p4"/>
          <p:cNvSpPr txBox="1">
            <a:spLocks noGrp="1"/>
          </p:cNvSpPr>
          <p:nvPr>
            <p:ph type="body" idx="1"/>
          </p:nvPr>
        </p:nvSpPr>
        <p:spPr>
          <a:xfrm>
            <a:off x="865175" y="133852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rgbClr val="073763"/>
              </a:buClr>
              <a:buSzPts val="1800"/>
              <a:buFont typeface="Barlow Medium"/>
              <a:buChar char="●"/>
              <a:defRPr>
                <a:latin typeface="Barlow Medium"/>
                <a:ea typeface="Barlow Medium"/>
                <a:cs typeface="Barlow Medium"/>
                <a:sym typeface="Barlow Medium"/>
              </a:defRPr>
            </a:lvl1pPr>
            <a:lvl2pPr marL="914400" lvl="1" indent="-342900">
              <a:spcBef>
                <a:spcPts val="0"/>
              </a:spcBef>
              <a:spcAft>
                <a:spcPts val="0"/>
              </a:spcAft>
              <a:buSzPts val="1800"/>
              <a:buFont typeface="Barlow Medium"/>
              <a:buChar char="○"/>
              <a:defRPr sz="1800">
                <a:latin typeface="Barlow Medium"/>
                <a:ea typeface="Barlow Medium"/>
                <a:cs typeface="Barlow Medium"/>
                <a:sym typeface="Barlow Medium"/>
              </a:defRPr>
            </a:lvl2pPr>
            <a:lvl3pPr marL="1371600" lvl="2" indent="-342900">
              <a:spcBef>
                <a:spcPts val="0"/>
              </a:spcBef>
              <a:spcAft>
                <a:spcPts val="0"/>
              </a:spcAft>
              <a:buSzPts val="1800"/>
              <a:buFont typeface="Barlow Medium"/>
              <a:buChar char="■"/>
              <a:defRPr sz="1800">
                <a:latin typeface="Barlow Medium"/>
                <a:ea typeface="Barlow Medium"/>
                <a:cs typeface="Barlow Medium"/>
                <a:sym typeface="Barlow Medium"/>
              </a:defRPr>
            </a:lvl3pPr>
            <a:lvl4pPr marL="1828800" lvl="3" indent="-342900">
              <a:spcBef>
                <a:spcPts val="0"/>
              </a:spcBef>
              <a:spcAft>
                <a:spcPts val="0"/>
              </a:spcAft>
              <a:buSzPts val="1800"/>
              <a:buFont typeface="Barlow Medium"/>
              <a:buChar char="●"/>
              <a:defRPr sz="1800">
                <a:latin typeface="Barlow Medium"/>
                <a:ea typeface="Barlow Medium"/>
                <a:cs typeface="Barlow Medium"/>
                <a:sym typeface="Barlow Medium"/>
              </a:defRPr>
            </a:lvl4pPr>
            <a:lvl5pPr marL="2286000" lvl="4" indent="-342900">
              <a:spcBef>
                <a:spcPts val="0"/>
              </a:spcBef>
              <a:spcAft>
                <a:spcPts val="0"/>
              </a:spcAft>
              <a:buSzPts val="1800"/>
              <a:buFont typeface="Barlow Medium"/>
              <a:buChar char="○"/>
              <a:defRPr sz="1800">
                <a:latin typeface="Barlow Medium"/>
                <a:ea typeface="Barlow Medium"/>
                <a:cs typeface="Barlow Medium"/>
                <a:sym typeface="Barlow Medium"/>
              </a:defRPr>
            </a:lvl5pPr>
            <a:lvl6pPr marL="2743200" lvl="5" indent="-342900">
              <a:spcBef>
                <a:spcPts val="0"/>
              </a:spcBef>
              <a:spcAft>
                <a:spcPts val="0"/>
              </a:spcAft>
              <a:buSzPts val="1800"/>
              <a:buFont typeface="Barlow Medium"/>
              <a:buChar char="■"/>
              <a:defRPr sz="1800">
                <a:latin typeface="Barlow Medium"/>
                <a:ea typeface="Barlow Medium"/>
                <a:cs typeface="Barlow Medium"/>
                <a:sym typeface="Barlow Medium"/>
              </a:defRPr>
            </a:lvl6pPr>
            <a:lvl7pPr marL="3200400" lvl="6" indent="-342900">
              <a:spcBef>
                <a:spcPts val="0"/>
              </a:spcBef>
              <a:spcAft>
                <a:spcPts val="0"/>
              </a:spcAft>
              <a:buSzPts val="1800"/>
              <a:buFont typeface="Barlow Medium"/>
              <a:buChar char="●"/>
              <a:defRPr sz="1800">
                <a:latin typeface="Barlow Medium"/>
                <a:ea typeface="Barlow Medium"/>
                <a:cs typeface="Barlow Medium"/>
                <a:sym typeface="Barlow Medium"/>
              </a:defRPr>
            </a:lvl7pPr>
            <a:lvl8pPr marL="3657600" lvl="7" indent="-342900">
              <a:spcBef>
                <a:spcPts val="0"/>
              </a:spcBef>
              <a:spcAft>
                <a:spcPts val="0"/>
              </a:spcAft>
              <a:buSzPts val="1800"/>
              <a:buFont typeface="Barlow Medium"/>
              <a:buChar char="○"/>
              <a:defRPr sz="1800">
                <a:latin typeface="Barlow Medium"/>
                <a:ea typeface="Barlow Medium"/>
                <a:cs typeface="Barlow Medium"/>
                <a:sym typeface="Barlow Medium"/>
              </a:defRPr>
            </a:lvl8pPr>
            <a:lvl9pPr marL="4114800" lvl="8" indent="-342900">
              <a:spcBef>
                <a:spcPts val="0"/>
              </a:spcBef>
              <a:spcAft>
                <a:spcPts val="0"/>
              </a:spcAft>
              <a:buSzPts val="1800"/>
              <a:buFont typeface="Barlow Medium"/>
              <a:buChar char="■"/>
              <a:defRPr sz="1800">
                <a:latin typeface="Barlow Medium"/>
                <a:ea typeface="Barlow Medium"/>
                <a:cs typeface="Barlow Medium"/>
                <a:sym typeface="Barlow Medium"/>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sz="1400" b="1">
                <a:solidFill>
                  <a:srgbClr val="434343"/>
                </a:solidFill>
                <a:latin typeface="IBM Plex Sans"/>
                <a:ea typeface="IBM Plex Sans"/>
                <a:cs typeface="IBM Plex Sans"/>
                <a:sym typeface="IBM Plex Sans"/>
              </a:defRPr>
            </a:lvl1pPr>
            <a:lvl2pPr lvl="1">
              <a:buNone/>
              <a:defRPr sz="1400" b="1">
                <a:solidFill>
                  <a:srgbClr val="434343"/>
                </a:solidFill>
                <a:latin typeface="IBM Plex Sans"/>
                <a:ea typeface="IBM Plex Sans"/>
                <a:cs typeface="IBM Plex Sans"/>
                <a:sym typeface="IBM Plex Sans"/>
              </a:defRPr>
            </a:lvl2pPr>
            <a:lvl3pPr lvl="2">
              <a:buNone/>
              <a:defRPr sz="1400" b="1">
                <a:solidFill>
                  <a:srgbClr val="434343"/>
                </a:solidFill>
                <a:latin typeface="IBM Plex Sans"/>
                <a:ea typeface="IBM Plex Sans"/>
                <a:cs typeface="IBM Plex Sans"/>
                <a:sym typeface="IBM Plex Sans"/>
              </a:defRPr>
            </a:lvl3pPr>
            <a:lvl4pPr lvl="3">
              <a:buNone/>
              <a:defRPr sz="1400" b="1">
                <a:solidFill>
                  <a:srgbClr val="434343"/>
                </a:solidFill>
                <a:latin typeface="IBM Plex Sans"/>
                <a:ea typeface="IBM Plex Sans"/>
                <a:cs typeface="IBM Plex Sans"/>
                <a:sym typeface="IBM Plex Sans"/>
              </a:defRPr>
            </a:lvl4pPr>
            <a:lvl5pPr lvl="4">
              <a:buNone/>
              <a:defRPr sz="1400" b="1">
                <a:solidFill>
                  <a:srgbClr val="434343"/>
                </a:solidFill>
                <a:latin typeface="IBM Plex Sans"/>
                <a:ea typeface="IBM Plex Sans"/>
                <a:cs typeface="IBM Plex Sans"/>
                <a:sym typeface="IBM Plex Sans"/>
              </a:defRPr>
            </a:lvl5pPr>
            <a:lvl6pPr lvl="5">
              <a:buNone/>
              <a:defRPr sz="1400" b="1">
                <a:solidFill>
                  <a:srgbClr val="434343"/>
                </a:solidFill>
                <a:latin typeface="IBM Plex Sans"/>
                <a:ea typeface="IBM Plex Sans"/>
                <a:cs typeface="IBM Plex Sans"/>
                <a:sym typeface="IBM Plex Sans"/>
              </a:defRPr>
            </a:lvl6pPr>
            <a:lvl7pPr lvl="6">
              <a:buNone/>
              <a:defRPr sz="1400" b="1">
                <a:solidFill>
                  <a:srgbClr val="434343"/>
                </a:solidFill>
                <a:latin typeface="IBM Plex Sans"/>
                <a:ea typeface="IBM Plex Sans"/>
                <a:cs typeface="IBM Plex Sans"/>
                <a:sym typeface="IBM Plex Sans"/>
              </a:defRPr>
            </a:lvl7pPr>
            <a:lvl8pPr lvl="7">
              <a:buNone/>
              <a:defRPr sz="1400" b="1">
                <a:solidFill>
                  <a:srgbClr val="434343"/>
                </a:solidFill>
                <a:latin typeface="IBM Plex Sans"/>
                <a:ea typeface="IBM Plex Sans"/>
                <a:cs typeface="IBM Plex Sans"/>
                <a:sym typeface="IBM Plex Sans"/>
              </a:defRPr>
            </a:lvl8pPr>
            <a:lvl9pPr lvl="8">
              <a:buNone/>
              <a:defRPr sz="1400" b="1">
                <a:solidFill>
                  <a:srgbClr val="434343"/>
                </a:solidFill>
                <a:latin typeface="IBM Plex Sans"/>
                <a:ea typeface="IBM Plex Sans"/>
                <a:cs typeface="IBM Plex Sans"/>
                <a:sym typeface="IBM Plex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B5394"/>
              </a:buClr>
              <a:buSzPts val="2800"/>
              <a:buFont typeface="IBM Plex Sans SemiBold"/>
              <a:buNone/>
              <a:defRPr sz="2800">
                <a:solidFill>
                  <a:srgbClr val="0B5394"/>
                </a:solidFill>
                <a:latin typeface="IBM Plex Sans SemiBold"/>
                <a:ea typeface="IBM Plex Sans SemiBold"/>
                <a:cs typeface="IBM Plex Sans SemiBold"/>
                <a:sym typeface="IBM Plex Sans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IBM Plex Sans Medium"/>
              <a:buChar char="●"/>
              <a:defRPr sz="1800">
                <a:solidFill>
                  <a:schemeClr val="dk1"/>
                </a:solidFill>
                <a:latin typeface="IBM Plex Sans Medium"/>
                <a:ea typeface="IBM Plex Sans Medium"/>
                <a:cs typeface="IBM Plex Sans Medium"/>
                <a:sym typeface="IBM Plex Sans Medium"/>
              </a:defRPr>
            </a:lvl1pPr>
            <a:lvl2pPr marL="914400" lvl="1" indent="-317500">
              <a:lnSpc>
                <a:spcPct val="115000"/>
              </a:lnSpc>
              <a:spcBef>
                <a:spcPts val="0"/>
              </a:spcBef>
              <a:spcAft>
                <a:spcPts val="0"/>
              </a:spcAft>
              <a:buClr>
                <a:schemeClr val="dk1"/>
              </a:buClr>
              <a:buSzPts val="1400"/>
              <a:buFont typeface="IBM Plex Sans Medium"/>
              <a:buChar char="○"/>
              <a:defRPr>
                <a:solidFill>
                  <a:schemeClr val="dk1"/>
                </a:solidFill>
                <a:latin typeface="IBM Plex Sans Medium"/>
                <a:ea typeface="IBM Plex Sans Medium"/>
                <a:cs typeface="IBM Plex Sans Medium"/>
                <a:sym typeface="IBM Plex Sans Medium"/>
              </a:defRPr>
            </a:lvl2pPr>
            <a:lvl3pPr marL="1371600" lvl="2" indent="-317500">
              <a:lnSpc>
                <a:spcPct val="115000"/>
              </a:lnSpc>
              <a:spcBef>
                <a:spcPts val="0"/>
              </a:spcBef>
              <a:spcAft>
                <a:spcPts val="0"/>
              </a:spcAft>
              <a:buClr>
                <a:schemeClr val="dk1"/>
              </a:buClr>
              <a:buSzPts val="1400"/>
              <a:buFont typeface="IBM Plex Sans Medium"/>
              <a:buChar char="■"/>
              <a:defRPr>
                <a:solidFill>
                  <a:schemeClr val="dk1"/>
                </a:solidFill>
                <a:latin typeface="IBM Plex Sans Medium"/>
                <a:ea typeface="IBM Plex Sans Medium"/>
                <a:cs typeface="IBM Plex Sans Medium"/>
                <a:sym typeface="IBM Plex Sans Medium"/>
              </a:defRPr>
            </a:lvl3pPr>
            <a:lvl4pPr marL="1828800" lvl="3" indent="-317500">
              <a:lnSpc>
                <a:spcPct val="115000"/>
              </a:lnSpc>
              <a:spcBef>
                <a:spcPts val="0"/>
              </a:spcBef>
              <a:spcAft>
                <a:spcPts val="0"/>
              </a:spcAft>
              <a:buClr>
                <a:schemeClr val="dk1"/>
              </a:buClr>
              <a:buSzPts val="1400"/>
              <a:buFont typeface="IBM Plex Sans Medium"/>
              <a:buChar char="●"/>
              <a:defRPr>
                <a:solidFill>
                  <a:schemeClr val="dk1"/>
                </a:solidFill>
                <a:latin typeface="IBM Plex Sans Medium"/>
                <a:ea typeface="IBM Plex Sans Medium"/>
                <a:cs typeface="IBM Plex Sans Medium"/>
                <a:sym typeface="IBM Plex Sans Medium"/>
              </a:defRPr>
            </a:lvl4pPr>
            <a:lvl5pPr marL="2286000" lvl="4" indent="-317500">
              <a:lnSpc>
                <a:spcPct val="115000"/>
              </a:lnSpc>
              <a:spcBef>
                <a:spcPts val="0"/>
              </a:spcBef>
              <a:spcAft>
                <a:spcPts val="0"/>
              </a:spcAft>
              <a:buClr>
                <a:schemeClr val="dk1"/>
              </a:buClr>
              <a:buSzPts val="1400"/>
              <a:buFont typeface="IBM Plex Sans Medium"/>
              <a:buChar char="○"/>
              <a:defRPr>
                <a:solidFill>
                  <a:schemeClr val="dk1"/>
                </a:solidFill>
                <a:latin typeface="IBM Plex Sans Medium"/>
                <a:ea typeface="IBM Plex Sans Medium"/>
                <a:cs typeface="IBM Plex Sans Medium"/>
                <a:sym typeface="IBM Plex Sans Medium"/>
              </a:defRPr>
            </a:lvl5pPr>
            <a:lvl6pPr marL="2743200" lvl="5" indent="-317500">
              <a:lnSpc>
                <a:spcPct val="115000"/>
              </a:lnSpc>
              <a:spcBef>
                <a:spcPts val="0"/>
              </a:spcBef>
              <a:spcAft>
                <a:spcPts val="0"/>
              </a:spcAft>
              <a:buClr>
                <a:schemeClr val="dk1"/>
              </a:buClr>
              <a:buSzPts val="1400"/>
              <a:buFont typeface="IBM Plex Sans Medium"/>
              <a:buChar char="■"/>
              <a:defRPr>
                <a:solidFill>
                  <a:schemeClr val="dk1"/>
                </a:solidFill>
                <a:latin typeface="IBM Plex Sans Medium"/>
                <a:ea typeface="IBM Plex Sans Medium"/>
                <a:cs typeface="IBM Plex Sans Medium"/>
                <a:sym typeface="IBM Plex Sans Medium"/>
              </a:defRPr>
            </a:lvl6pPr>
            <a:lvl7pPr marL="3200400" lvl="6" indent="-317500">
              <a:lnSpc>
                <a:spcPct val="115000"/>
              </a:lnSpc>
              <a:spcBef>
                <a:spcPts val="0"/>
              </a:spcBef>
              <a:spcAft>
                <a:spcPts val="0"/>
              </a:spcAft>
              <a:buClr>
                <a:schemeClr val="dk1"/>
              </a:buClr>
              <a:buSzPts val="1400"/>
              <a:buFont typeface="IBM Plex Sans Medium"/>
              <a:buChar char="●"/>
              <a:defRPr>
                <a:solidFill>
                  <a:schemeClr val="dk1"/>
                </a:solidFill>
                <a:latin typeface="IBM Plex Sans Medium"/>
                <a:ea typeface="IBM Plex Sans Medium"/>
                <a:cs typeface="IBM Plex Sans Medium"/>
                <a:sym typeface="IBM Plex Sans Medium"/>
              </a:defRPr>
            </a:lvl7pPr>
            <a:lvl8pPr marL="3657600" lvl="7" indent="-317500">
              <a:lnSpc>
                <a:spcPct val="115000"/>
              </a:lnSpc>
              <a:spcBef>
                <a:spcPts val="0"/>
              </a:spcBef>
              <a:spcAft>
                <a:spcPts val="0"/>
              </a:spcAft>
              <a:buClr>
                <a:schemeClr val="dk1"/>
              </a:buClr>
              <a:buSzPts val="1400"/>
              <a:buFont typeface="IBM Plex Sans Medium"/>
              <a:buChar char="○"/>
              <a:defRPr>
                <a:solidFill>
                  <a:schemeClr val="dk1"/>
                </a:solidFill>
                <a:latin typeface="IBM Plex Sans Medium"/>
                <a:ea typeface="IBM Plex Sans Medium"/>
                <a:cs typeface="IBM Plex Sans Medium"/>
                <a:sym typeface="IBM Plex Sans Medium"/>
              </a:defRPr>
            </a:lvl8pPr>
            <a:lvl9pPr marL="4114800" lvl="8" indent="-317500">
              <a:lnSpc>
                <a:spcPct val="115000"/>
              </a:lnSpc>
              <a:spcBef>
                <a:spcPts val="0"/>
              </a:spcBef>
              <a:spcAft>
                <a:spcPts val="0"/>
              </a:spcAft>
              <a:buClr>
                <a:schemeClr val="dk1"/>
              </a:buClr>
              <a:buSzPts val="1400"/>
              <a:buFont typeface="IBM Plex Sans Medium"/>
              <a:buChar char="■"/>
              <a:defRPr>
                <a:solidFill>
                  <a:schemeClr val="dk1"/>
                </a:solidFill>
                <a:latin typeface="IBM Plex Sans Medium"/>
                <a:ea typeface="IBM Plex Sans Medium"/>
                <a:cs typeface="IBM Plex Sans Medium"/>
                <a:sym typeface="IBM Plex Sans Medium"/>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ov"/><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3.xml"/><Relationship Id="rId10" Type="http://schemas.openxmlformats.org/officeDocument/2006/relationships/image" Target="../media/image7.png"/><Relationship Id="rId4" Type="http://schemas.openxmlformats.org/officeDocument/2006/relationships/video" Target="../media/media2.mov"/><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13"/>
          <p:cNvPicPr preferRelativeResize="0"/>
          <p:nvPr/>
        </p:nvPicPr>
        <p:blipFill rotWithShape="1">
          <a:blip r:embed="rId3">
            <a:alphaModFix/>
          </a:blip>
          <a:srcRect t="7138" r="43230" b="50470"/>
          <a:stretch/>
        </p:blipFill>
        <p:spPr>
          <a:xfrm>
            <a:off x="902500" y="1417450"/>
            <a:ext cx="2624724" cy="1758551"/>
          </a:xfrm>
          <a:prstGeom prst="rect">
            <a:avLst/>
          </a:prstGeom>
          <a:noFill/>
          <a:ln>
            <a:noFill/>
          </a:ln>
        </p:spPr>
      </p:pic>
      <p:sp>
        <p:nvSpPr>
          <p:cNvPr id="56" name="Google Shape;56;p13"/>
          <p:cNvSpPr txBox="1">
            <a:spLocks noGrp="1"/>
          </p:cNvSpPr>
          <p:nvPr>
            <p:ph type="ctrTitle"/>
          </p:nvPr>
        </p:nvSpPr>
        <p:spPr>
          <a:xfrm>
            <a:off x="1337575" y="744575"/>
            <a:ext cx="66342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000" b="1">
                <a:solidFill>
                  <a:srgbClr val="0B5394"/>
                </a:solidFill>
                <a:latin typeface="Barlow"/>
                <a:ea typeface="Barlow"/>
                <a:cs typeface="Barlow"/>
                <a:sym typeface="Barlow"/>
              </a:rPr>
              <a:t>Physics-grounded Differentiable Simulation for Soft Growing Robots</a:t>
            </a:r>
            <a:endParaRPr sz="3000" b="1">
              <a:solidFill>
                <a:srgbClr val="0B5394"/>
              </a:solidFill>
              <a:latin typeface="Barlow"/>
              <a:ea typeface="Barlow"/>
              <a:cs typeface="Barlow"/>
              <a:sym typeface="Barlow"/>
            </a:endParaRPr>
          </a:p>
        </p:txBody>
      </p:sp>
      <p:sp>
        <p:nvSpPr>
          <p:cNvPr id="57" name="Google Shape;57;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lnSpc>
                <a:spcPct val="80000"/>
              </a:lnSpc>
              <a:spcBef>
                <a:spcPts val="0"/>
              </a:spcBef>
              <a:spcAft>
                <a:spcPts val="0"/>
              </a:spcAft>
              <a:buSzPts val="605"/>
              <a:buNone/>
            </a:pPr>
            <a:r>
              <a:rPr lang="en" sz="1140">
                <a:solidFill>
                  <a:schemeClr val="dk1"/>
                </a:solidFill>
                <a:latin typeface="Barlow ExtraBold"/>
                <a:ea typeface="Barlow ExtraBold"/>
                <a:cs typeface="Barlow ExtraBold"/>
                <a:sym typeface="Barlow ExtraBold"/>
              </a:rPr>
              <a:t>Lucas Chen, Yitian Gao</a:t>
            </a:r>
            <a:r>
              <a:rPr lang="en" sz="1140" b="1">
                <a:solidFill>
                  <a:schemeClr val="dk1"/>
                </a:solidFill>
                <a:latin typeface="Barlow"/>
                <a:ea typeface="Barlow"/>
                <a:cs typeface="Barlow"/>
                <a:sym typeface="Barlow"/>
              </a:rPr>
              <a:t>,</a:t>
            </a:r>
            <a:r>
              <a:rPr lang="en" sz="1140">
                <a:solidFill>
                  <a:schemeClr val="dk1"/>
                </a:solidFill>
                <a:latin typeface="Barlow SemiBold"/>
                <a:ea typeface="Barlow SemiBold"/>
                <a:cs typeface="Barlow SemiBold"/>
                <a:sym typeface="Barlow SemiBold"/>
              </a:rPr>
              <a:t> Sicheng Wang, Francesco Fuentes, Laura H. Blumenschein, Zachary Kingston</a:t>
            </a:r>
            <a:endParaRPr sz="1140">
              <a:solidFill>
                <a:schemeClr val="dk1"/>
              </a:solidFill>
              <a:latin typeface="Barlow SemiBold"/>
              <a:ea typeface="Barlow SemiBold"/>
              <a:cs typeface="Barlow SemiBold"/>
              <a:sym typeface="Barlow SemiBold"/>
            </a:endParaRPr>
          </a:p>
          <a:p>
            <a:pPr marL="0" lvl="0" indent="0" algn="ctr" rtl="0">
              <a:lnSpc>
                <a:spcPct val="80000"/>
              </a:lnSpc>
              <a:spcBef>
                <a:spcPts val="0"/>
              </a:spcBef>
              <a:spcAft>
                <a:spcPts val="0"/>
              </a:spcAft>
              <a:buSzPts val="605"/>
              <a:buNone/>
            </a:pPr>
            <a:endParaRPr sz="1140"/>
          </a:p>
        </p:txBody>
      </p:sp>
      <p:pic>
        <p:nvPicPr>
          <p:cNvPr id="58" name="Google Shape;58;p13"/>
          <p:cNvPicPr preferRelativeResize="0"/>
          <p:nvPr/>
        </p:nvPicPr>
        <p:blipFill>
          <a:blip r:embed="rId4">
            <a:alphaModFix/>
          </a:blip>
          <a:stretch>
            <a:fillRect/>
          </a:stretch>
        </p:blipFill>
        <p:spPr>
          <a:xfrm>
            <a:off x="7021164" y="3663675"/>
            <a:ext cx="1450511" cy="939200"/>
          </a:xfrm>
          <a:prstGeom prst="rect">
            <a:avLst/>
          </a:prstGeom>
          <a:noFill/>
          <a:ln>
            <a:noFill/>
          </a:ln>
        </p:spPr>
      </p:pic>
      <p:sp>
        <p:nvSpPr>
          <p:cNvPr id="59" name="Google Shape;59;p13"/>
          <p:cNvSpPr txBox="1"/>
          <p:nvPr/>
        </p:nvSpPr>
        <p:spPr>
          <a:xfrm>
            <a:off x="3708650" y="3175075"/>
            <a:ext cx="2161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accent1"/>
                </a:solidFill>
                <a:latin typeface="JetBrains Mono"/>
                <a:ea typeface="JetBrains Mono"/>
                <a:cs typeface="JetBrains Mono"/>
                <a:sym typeface="JetBrains Mono"/>
              </a:rPr>
              <a:t>commalab.org</a:t>
            </a:r>
            <a:endParaRPr sz="1300" b="1">
              <a:solidFill>
                <a:schemeClr val="accent1"/>
              </a:solidFill>
              <a:latin typeface="JetBrains Mono"/>
              <a:ea typeface="JetBrains Mono"/>
              <a:cs typeface="JetBrains Mono"/>
              <a:sym typeface="JetBrains Mon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506350" y="546400"/>
            <a:ext cx="1677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Results</a:t>
            </a:r>
            <a:endParaRPr/>
          </a:p>
        </p:txBody>
      </p:sp>
      <p:pic>
        <p:nvPicPr>
          <p:cNvPr id="160" name="Google Shape;160;p22"/>
          <p:cNvPicPr preferRelativeResize="0"/>
          <p:nvPr/>
        </p:nvPicPr>
        <p:blipFill>
          <a:blip r:embed="rId3">
            <a:alphaModFix/>
          </a:blip>
          <a:stretch>
            <a:fillRect/>
          </a:stretch>
        </p:blipFill>
        <p:spPr>
          <a:xfrm>
            <a:off x="669581" y="1625169"/>
            <a:ext cx="7729527" cy="2901075"/>
          </a:xfrm>
          <a:prstGeom prst="rect">
            <a:avLst/>
          </a:prstGeom>
          <a:noFill/>
          <a:ln>
            <a:noFill/>
          </a:ln>
        </p:spPr>
      </p:pic>
      <p:sp>
        <p:nvSpPr>
          <p:cNvPr id="161" name="Google Shape;161;p22"/>
          <p:cNvSpPr/>
          <p:nvPr/>
        </p:nvSpPr>
        <p:spPr>
          <a:xfrm>
            <a:off x="725456" y="2006848"/>
            <a:ext cx="120900" cy="120900"/>
          </a:xfrm>
          <a:prstGeom prst="ellipse">
            <a:avLst/>
          </a:prstGeom>
          <a:solidFill>
            <a:srgbClr val="6887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62" name="Google Shape;162;p22"/>
          <p:cNvSpPr/>
          <p:nvPr/>
        </p:nvSpPr>
        <p:spPr>
          <a:xfrm>
            <a:off x="725456" y="3015261"/>
            <a:ext cx="120900" cy="120900"/>
          </a:xfrm>
          <a:prstGeom prst="ellipse">
            <a:avLst/>
          </a:prstGeom>
          <a:solidFill>
            <a:srgbClr val="F1A2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63" name="Google Shape;163;p22"/>
          <p:cNvSpPr/>
          <p:nvPr/>
        </p:nvSpPr>
        <p:spPr>
          <a:xfrm>
            <a:off x="725456" y="4003542"/>
            <a:ext cx="120900" cy="120900"/>
          </a:xfrm>
          <a:prstGeom prst="ellipse">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cxnSp>
        <p:nvCxnSpPr>
          <p:cNvPr id="164" name="Google Shape;164;p22"/>
          <p:cNvCxnSpPr/>
          <p:nvPr/>
        </p:nvCxnSpPr>
        <p:spPr>
          <a:xfrm rot="10800000" flipH="1">
            <a:off x="1670181" y="2603963"/>
            <a:ext cx="6719400" cy="9900"/>
          </a:xfrm>
          <a:prstGeom prst="straightConnector1">
            <a:avLst/>
          </a:prstGeom>
          <a:noFill/>
          <a:ln w="28575" cap="flat" cmpd="sng">
            <a:solidFill>
              <a:srgbClr val="434343"/>
            </a:solidFill>
            <a:prstDash val="solid"/>
            <a:round/>
            <a:headEnd type="none" w="med" len="med"/>
            <a:tailEnd type="none" w="med" len="med"/>
          </a:ln>
        </p:spPr>
      </p:cxnSp>
      <p:cxnSp>
        <p:nvCxnSpPr>
          <p:cNvPr id="165" name="Google Shape;165;p22"/>
          <p:cNvCxnSpPr/>
          <p:nvPr/>
        </p:nvCxnSpPr>
        <p:spPr>
          <a:xfrm rot="10800000" flipH="1">
            <a:off x="1662177" y="3580784"/>
            <a:ext cx="6719400" cy="9900"/>
          </a:xfrm>
          <a:prstGeom prst="straightConnector1">
            <a:avLst/>
          </a:prstGeom>
          <a:noFill/>
          <a:ln w="28575" cap="flat" cmpd="sng">
            <a:solidFill>
              <a:srgbClr val="434343"/>
            </a:solidFill>
            <a:prstDash val="solid"/>
            <a:round/>
            <a:headEnd type="none" w="med" len="med"/>
            <a:tailEnd type="none" w="med" len="med"/>
          </a:ln>
        </p:spPr>
      </p:cxnSp>
      <p:sp>
        <p:nvSpPr>
          <p:cNvPr id="166" name="Google Shape;166;p22"/>
          <p:cNvSpPr/>
          <p:nvPr/>
        </p:nvSpPr>
        <p:spPr>
          <a:xfrm>
            <a:off x="1549381" y="1585843"/>
            <a:ext cx="120900" cy="3313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67" name="Google Shape;167;p22"/>
          <p:cNvSpPr/>
          <p:nvPr/>
        </p:nvSpPr>
        <p:spPr>
          <a:xfrm>
            <a:off x="8391113" y="1418818"/>
            <a:ext cx="169200" cy="3313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68" name="Google Shape;168;p22"/>
          <p:cNvSpPr/>
          <p:nvPr/>
        </p:nvSpPr>
        <p:spPr>
          <a:xfrm rot="5400000">
            <a:off x="4988681" y="1137067"/>
            <a:ext cx="120900" cy="6878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69" name="Google Shape;169;p22"/>
          <p:cNvSpPr/>
          <p:nvPr/>
        </p:nvSpPr>
        <p:spPr>
          <a:xfrm rot="5400000">
            <a:off x="4882081" y="-1860311"/>
            <a:ext cx="120900" cy="6878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70" name="Google Shape;170;p22"/>
          <p:cNvSpPr txBox="1"/>
          <p:nvPr/>
        </p:nvSpPr>
        <p:spPr>
          <a:xfrm>
            <a:off x="1622387" y="1242062"/>
            <a:ext cx="746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0B5394"/>
                </a:solidFill>
                <a:latin typeface="IBM Plex Sans"/>
                <a:ea typeface="IBM Plex Sans"/>
                <a:cs typeface="IBM Plex Sans"/>
                <a:sym typeface="IBM Plex Sans"/>
              </a:rPr>
              <a:t>t = 1</a:t>
            </a:r>
            <a:endParaRPr sz="600" b="1"/>
          </a:p>
        </p:txBody>
      </p:sp>
      <p:sp>
        <p:nvSpPr>
          <p:cNvPr id="171" name="Google Shape;171;p22"/>
          <p:cNvSpPr txBox="1"/>
          <p:nvPr/>
        </p:nvSpPr>
        <p:spPr>
          <a:xfrm>
            <a:off x="2963019" y="1242062"/>
            <a:ext cx="989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0B5394"/>
                </a:solidFill>
                <a:latin typeface="IBM Plex Sans"/>
                <a:ea typeface="IBM Plex Sans"/>
                <a:cs typeface="IBM Plex Sans"/>
                <a:sym typeface="IBM Plex Sans"/>
              </a:rPr>
              <a:t>t = 2</a:t>
            </a:r>
            <a:endParaRPr sz="600" b="1"/>
          </a:p>
        </p:txBody>
      </p:sp>
      <p:sp>
        <p:nvSpPr>
          <p:cNvPr id="172" name="Google Shape;172;p22"/>
          <p:cNvSpPr txBox="1"/>
          <p:nvPr/>
        </p:nvSpPr>
        <p:spPr>
          <a:xfrm>
            <a:off x="4322589" y="1242062"/>
            <a:ext cx="746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0B5394"/>
                </a:solidFill>
                <a:latin typeface="IBM Plex Sans"/>
                <a:ea typeface="IBM Plex Sans"/>
                <a:cs typeface="IBM Plex Sans"/>
                <a:sym typeface="IBM Plex Sans"/>
              </a:rPr>
              <a:t>t = 3</a:t>
            </a:r>
            <a:endParaRPr sz="600" b="1"/>
          </a:p>
        </p:txBody>
      </p:sp>
      <p:sp>
        <p:nvSpPr>
          <p:cNvPr id="173" name="Google Shape;173;p22"/>
          <p:cNvSpPr txBox="1"/>
          <p:nvPr/>
        </p:nvSpPr>
        <p:spPr>
          <a:xfrm>
            <a:off x="5673445" y="1242062"/>
            <a:ext cx="10626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0B5394"/>
                </a:solidFill>
                <a:latin typeface="IBM Plex Sans"/>
                <a:ea typeface="IBM Plex Sans"/>
                <a:cs typeface="IBM Plex Sans"/>
                <a:sym typeface="IBM Plex Sans"/>
              </a:rPr>
              <a:t>t = 4</a:t>
            </a:r>
            <a:endParaRPr sz="600" b="1"/>
          </a:p>
        </p:txBody>
      </p:sp>
      <p:sp>
        <p:nvSpPr>
          <p:cNvPr id="174" name="Google Shape;174;p22"/>
          <p:cNvSpPr txBox="1"/>
          <p:nvPr/>
        </p:nvSpPr>
        <p:spPr>
          <a:xfrm>
            <a:off x="7003908" y="1242062"/>
            <a:ext cx="746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0B5394"/>
                </a:solidFill>
                <a:latin typeface="IBM Plex Sans"/>
                <a:ea typeface="IBM Plex Sans"/>
                <a:cs typeface="IBM Plex Sans"/>
                <a:sym typeface="IBM Plex Sans"/>
              </a:rPr>
              <a:t>t = 5</a:t>
            </a:r>
            <a:endParaRPr sz="600" b="1"/>
          </a:p>
        </p:txBody>
      </p:sp>
      <p:sp>
        <p:nvSpPr>
          <p:cNvPr id="175" name="Google Shape;175;p22"/>
          <p:cNvSpPr txBox="1"/>
          <p:nvPr/>
        </p:nvSpPr>
        <p:spPr>
          <a:xfrm>
            <a:off x="904639" y="1878448"/>
            <a:ext cx="837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134F5C"/>
                </a:solidFill>
                <a:highlight>
                  <a:schemeClr val="lt1"/>
                </a:highlight>
                <a:latin typeface="Barlow"/>
                <a:ea typeface="Barlow"/>
                <a:cs typeface="Barlow"/>
                <a:sym typeface="Barlow"/>
              </a:rPr>
              <a:t>Linear</a:t>
            </a:r>
            <a:endParaRPr b="1">
              <a:highlight>
                <a:schemeClr val="lt1"/>
              </a:highlight>
              <a:latin typeface="Barlow"/>
              <a:ea typeface="Barlow"/>
              <a:cs typeface="Barlow"/>
              <a:sym typeface="Barlow"/>
            </a:endParaRPr>
          </a:p>
        </p:txBody>
      </p:sp>
      <p:sp>
        <p:nvSpPr>
          <p:cNvPr id="176" name="Google Shape;176;p22"/>
          <p:cNvSpPr txBox="1"/>
          <p:nvPr/>
        </p:nvSpPr>
        <p:spPr>
          <a:xfrm>
            <a:off x="916916" y="2884986"/>
            <a:ext cx="837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134F5C"/>
                </a:solidFill>
                <a:highlight>
                  <a:schemeClr val="lt1"/>
                </a:highlight>
                <a:latin typeface="Barlow"/>
                <a:ea typeface="Barlow"/>
                <a:cs typeface="Barlow"/>
                <a:sym typeface="Barlow"/>
              </a:rPr>
              <a:t>MLP</a:t>
            </a:r>
            <a:endParaRPr b="1">
              <a:highlight>
                <a:schemeClr val="lt1"/>
              </a:highlight>
              <a:latin typeface="Barlow"/>
              <a:ea typeface="Barlow"/>
              <a:cs typeface="Barlow"/>
              <a:sym typeface="Barlow"/>
            </a:endParaRPr>
          </a:p>
        </p:txBody>
      </p:sp>
      <p:sp>
        <p:nvSpPr>
          <p:cNvPr id="177" name="Google Shape;177;p22"/>
          <p:cNvSpPr txBox="1"/>
          <p:nvPr/>
        </p:nvSpPr>
        <p:spPr>
          <a:xfrm>
            <a:off x="926347" y="3870154"/>
            <a:ext cx="837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134F5C"/>
                </a:solidFill>
                <a:highlight>
                  <a:schemeClr val="lt1"/>
                </a:highlight>
                <a:latin typeface="Barlow"/>
                <a:ea typeface="Barlow"/>
                <a:cs typeface="Barlow"/>
                <a:sym typeface="Barlow"/>
              </a:rPr>
              <a:t>Ours      </a:t>
            </a:r>
            <a:r>
              <a:rPr lang="en" sz="1300" b="1">
                <a:solidFill>
                  <a:schemeClr val="lt1"/>
                </a:solidFill>
                <a:highlight>
                  <a:schemeClr val="lt1"/>
                </a:highlight>
                <a:latin typeface="Barlow"/>
                <a:ea typeface="Barlow"/>
                <a:cs typeface="Barlow"/>
                <a:sym typeface="Barlow"/>
              </a:rPr>
              <a:t>.</a:t>
            </a:r>
            <a:endParaRPr b="1">
              <a:solidFill>
                <a:schemeClr val="lt1"/>
              </a:solidFill>
              <a:highlight>
                <a:schemeClr val="lt1"/>
              </a:highlight>
              <a:latin typeface="Barlow"/>
              <a:ea typeface="Barlow"/>
              <a:cs typeface="Barlow"/>
              <a:sym typeface="Barlow"/>
            </a:endParaRPr>
          </a:p>
        </p:txBody>
      </p:sp>
      <p:sp>
        <p:nvSpPr>
          <p:cNvPr id="178" name="Google Shape;17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title"/>
          </p:nvPr>
        </p:nvSpPr>
        <p:spPr>
          <a:xfrm>
            <a:off x="549527" y="530452"/>
            <a:ext cx="387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Simulation Accuracy</a:t>
            </a:r>
            <a:endParaRPr/>
          </a:p>
        </p:txBody>
      </p:sp>
      <p:pic>
        <p:nvPicPr>
          <p:cNvPr id="184" name="Google Shape;184;p23"/>
          <p:cNvPicPr preferRelativeResize="0"/>
          <p:nvPr/>
        </p:nvPicPr>
        <p:blipFill>
          <a:blip r:embed="rId3">
            <a:alphaModFix/>
          </a:blip>
          <a:stretch>
            <a:fillRect/>
          </a:stretch>
        </p:blipFill>
        <p:spPr>
          <a:xfrm>
            <a:off x="3819309" y="2111094"/>
            <a:ext cx="4470501" cy="1952100"/>
          </a:xfrm>
          <a:prstGeom prst="rect">
            <a:avLst/>
          </a:prstGeom>
          <a:noFill/>
          <a:ln>
            <a:noFill/>
          </a:ln>
        </p:spPr>
      </p:pic>
      <p:pic>
        <p:nvPicPr>
          <p:cNvPr id="185" name="Google Shape;185;p23"/>
          <p:cNvPicPr preferRelativeResize="0"/>
          <p:nvPr/>
        </p:nvPicPr>
        <p:blipFill rotWithShape="1">
          <a:blip r:embed="rId4">
            <a:alphaModFix/>
          </a:blip>
          <a:srcRect l="82469"/>
          <a:stretch/>
        </p:blipFill>
        <p:spPr>
          <a:xfrm>
            <a:off x="1881477" y="1636000"/>
            <a:ext cx="1355050" cy="2901075"/>
          </a:xfrm>
          <a:prstGeom prst="rect">
            <a:avLst/>
          </a:prstGeom>
          <a:noFill/>
          <a:ln>
            <a:noFill/>
          </a:ln>
        </p:spPr>
      </p:pic>
      <p:sp>
        <p:nvSpPr>
          <p:cNvPr id="186" name="Google Shape;186;p23"/>
          <p:cNvSpPr txBox="1">
            <a:spLocks noGrp="1"/>
          </p:cNvSpPr>
          <p:nvPr>
            <p:ph type="title"/>
          </p:nvPr>
        </p:nvSpPr>
        <p:spPr>
          <a:xfrm>
            <a:off x="4102377" y="1845335"/>
            <a:ext cx="3873000" cy="461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300">
                <a:solidFill>
                  <a:srgbClr val="134F5C"/>
                </a:solidFill>
              </a:rPr>
              <a:t>MSE Loss Between Simulated and Real Position</a:t>
            </a:r>
            <a:endParaRPr sz="1300">
              <a:solidFill>
                <a:srgbClr val="134F5C"/>
              </a:solidFill>
            </a:endParaRPr>
          </a:p>
        </p:txBody>
      </p:sp>
      <p:cxnSp>
        <p:nvCxnSpPr>
          <p:cNvPr id="187" name="Google Shape;187;p23"/>
          <p:cNvCxnSpPr/>
          <p:nvPr/>
        </p:nvCxnSpPr>
        <p:spPr>
          <a:xfrm>
            <a:off x="1887347" y="2624696"/>
            <a:ext cx="1348500" cy="0"/>
          </a:xfrm>
          <a:prstGeom prst="straightConnector1">
            <a:avLst/>
          </a:prstGeom>
          <a:noFill/>
          <a:ln w="28575" cap="flat" cmpd="sng">
            <a:solidFill>
              <a:srgbClr val="434343"/>
            </a:solidFill>
            <a:prstDash val="solid"/>
            <a:round/>
            <a:headEnd type="none" w="med" len="med"/>
            <a:tailEnd type="none" w="med" len="med"/>
          </a:ln>
        </p:spPr>
      </p:cxnSp>
      <p:cxnSp>
        <p:nvCxnSpPr>
          <p:cNvPr id="188" name="Google Shape;188;p23"/>
          <p:cNvCxnSpPr/>
          <p:nvPr/>
        </p:nvCxnSpPr>
        <p:spPr>
          <a:xfrm>
            <a:off x="1887347" y="3601442"/>
            <a:ext cx="1348500" cy="0"/>
          </a:xfrm>
          <a:prstGeom prst="straightConnector1">
            <a:avLst/>
          </a:prstGeom>
          <a:noFill/>
          <a:ln w="28575" cap="flat" cmpd="sng">
            <a:solidFill>
              <a:srgbClr val="434343"/>
            </a:solidFill>
            <a:prstDash val="solid"/>
            <a:round/>
            <a:headEnd type="none" w="med" len="med"/>
            <a:tailEnd type="none" w="med" len="med"/>
          </a:ln>
        </p:spPr>
      </p:cxnSp>
      <p:sp>
        <p:nvSpPr>
          <p:cNvPr id="189" name="Google Shape;189;p23"/>
          <p:cNvSpPr/>
          <p:nvPr/>
        </p:nvSpPr>
        <p:spPr>
          <a:xfrm>
            <a:off x="3231056" y="1322525"/>
            <a:ext cx="169200" cy="3313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90" name="Google Shape;190;p23"/>
          <p:cNvSpPr/>
          <p:nvPr/>
        </p:nvSpPr>
        <p:spPr>
          <a:xfrm>
            <a:off x="1804949" y="1356975"/>
            <a:ext cx="87300" cy="3313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91" name="Google Shape;191;p23"/>
          <p:cNvSpPr txBox="1"/>
          <p:nvPr/>
        </p:nvSpPr>
        <p:spPr>
          <a:xfrm>
            <a:off x="1832754" y="1285172"/>
            <a:ext cx="9225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0B5394"/>
                </a:solidFill>
                <a:latin typeface="IBM Plex Sans"/>
                <a:ea typeface="IBM Plex Sans"/>
                <a:cs typeface="IBM Plex Sans"/>
                <a:sym typeface="IBM Plex Sans"/>
              </a:rPr>
              <a:t>t = 5</a:t>
            </a:r>
            <a:endParaRPr sz="1500" b="1">
              <a:solidFill>
                <a:srgbClr val="0B5394"/>
              </a:solidFill>
              <a:latin typeface="IBM Plex Sans"/>
              <a:ea typeface="IBM Plex Sans"/>
              <a:cs typeface="IBM Plex Sans"/>
              <a:sym typeface="IBM Plex Sans"/>
            </a:endParaRPr>
          </a:p>
        </p:txBody>
      </p:sp>
      <p:sp>
        <p:nvSpPr>
          <p:cNvPr id="192" name="Google Shape;192;p23"/>
          <p:cNvSpPr txBox="1"/>
          <p:nvPr/>
        </p:nvSpPr>
        <p:spPr>
          <a:xfrm>
            <a:off x="5491108" y="3734819"/>
            <a:ext cx="10983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b="1">
                <a:solidFill>
                  <a:srgbClr val="134F5C"/>
                </a:solidFill>
                <a:highlight>
                  <a:schemeClr val="lt1"/>
                </a:highlight>
                <a:latin typeface="Barlow"/>
                <a:ea typeface="Barlow"/>
                <a:cs typeface="Barlow"/>
                <a:sym typeface="Barlow"/>
              </a:rPr>
              <a:t>                                             </a:t>
            </a:r>
            <a:r>
              <a:rPr lang="en" sz="300" b="1">
                <a:solidFill>
                  <a:schemeClr val="lt1"/>
                </a:solidFill>
                <a:highlight>
                  <a:schemeClr val="lt1"/>
                </a:highlight>
                <a:latin typeface="Barlow"/>
                <a:ea typeface="Barlow"/>
                <a:cs typeface="Barlow"/>
                <a:sym typeface="Barlow"/>
              </a:rPr>
              <a:t>.</a:t>
            </a:r>
            <a:endParaRPr sz="300" b="1">
              <a:solidFill>
                <a:schemeClr val="lt1"/>
              </a:solidFill>
              <a:highlight>
                <a:schemeClr val="lt1"/>
              </a:highlight>
              <a:latin typeface="Barlow"/>
              <a:ea typeface="Barlow"/>
              <a:cs typeface="Barlow"/>
              <a:sym typeface="Barlow"/>
            </a:endParaRPr>
          </a:p>
          <a:p>
            <a:pPr marL="0" lvl="0" indent="0" algn="l" rtl="0">
              <a:spcBef>
                <a:spcPts val="0"/>
              </a:spcBef>
              <a:spcAft>
                <a:spcPts val="0"/>
              </a:spcAft>
              <a:buNone/>
            </a:pPr>
            <a:r>
              <a:rPr lang="en" sz="1200" b="1">
                <a:solidFill>
                  <a:srgbClr val="134F5C"/>
                </a:solidFill>
                <a:highlight>
                  <a:schemeClr val="lt1"/>
                </a:highlight>
                <a:latin typeface="Barlow"/>
                <a:ea typeface="Barlow"/>
                <a:cs typeface="Barlow"/>
                <a:sym typeface="Barlow"/>
              </a:rPr>
              <a:t>MSE Loss</a:t>
            </a:r>
            <a:endParaRPr sz="1300" b="1">
              <a:highlight>
                <a:schemeClr val="lt1"/>
              </a:highlight>
              <a:latin typeface="Barlow"/>
              <a:ea typeface="Barlow"/>
              <a:cs typeface="Barlow"/>
              <a:sym typeface="Barlow"/>
            </a:endParaRPr>
          </a:p>
        </p:txBody>
      </p:sp>
      <p:sp>
        <p:nvSpPr>
          <p:cNvPr id="193" name="Google Shape;193;p23"/>
          <p:cNvSpPr/>
          <p:nvPr/>
        </p:nvSpPr>
        <p:spPr>
          <a:xfrm>
            <a:off x="3809398" y="2670494"/>
            <a:ext cx="2076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94" name="Google Shape;194;p23"/>
          <p:cNvSpPr txBox="1"/>
          <p:nvPr/>
        </p:nvSpPr>
        <p:spPr>
          <a:xfrm rot="-5400000">
            <a:off x="3413548" y="2716217"/>
            <a:ext cx="8376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rgbClr val="134F5C"/>
                </a:solidFill>
                <a:highlight>
                  <a:schemeClr val="lt1"/>
                </a:highlight>
                <a:latin typeface="Barlow"/>
                <a:ea typeface="Barlow"/>
                <a:cs typeface="Barlow"/>
                <a:sym typeface="Barlow"/>
              </a:rPr>
              <a:t>Density</a:t>
            </a:r>
            <a:endParaRPr sz="1300" b="1">
              <a:highlight>
                <a:schemeClr val="lt1"/>
              </a:highlight>
              <a:latin typeface="Barlow"/>
              <a:ea typeface="Barlow"/>
              <a:cs typeface="Barlow"/>
              <a:sym typeface="Barlow"/>
            </a:endParaRPr>
          </a:p>
        </p:txBody>
      </p:sp>
      <p:sp>
        <p:nvSpPr>
          <p:cNvPr id="195" name="Google Shape;195;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196" name="Google Shape;196;p23"/>
          <p:cNvSpPr/>
          <p:nvPr/>
        </p:nvSpPr>
        <p:spPr>
          <a:xfrm>
            <a:off x="1088871" y="2001638"/>
            <a:ext cx="120900" cy="120900"/>
          </a:xfrm>
          <a:prstGeom prst="ellipse">
            <a:avLst/>
          </a:prstGeom>
          <a:solidFill>
            <a:srgbClr val="6887C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97" name="Google Shape;197;p23"/>
          <p:cNvSpPr/>
          <p:nvPr/>
        </p:nvSpPr>
        <p:spPr>
          <a:xfrm>
            <a:off x="1088871" y="3010051"/>
            <a:ext cx="120900" cy="120900"/>
          </a:xfrm>
          <a:prstGeom prst="ellipse">
            <a:avLst/>
          </a:prstGeom>
          <a:solidFill>
            <a:srgbClr val="F1A2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98" name="Google Shape;198;p23"/>
          <p:cNvSpPr/>
          <p:nvPr/>
        </p:nvSpPr>
        <p:spPr>
          <a:xfrm>
            <a:off x="1088871" y="3998331"/>
            <a:ext cx="120900" cy="120900"/>
          </a:xfrm>
          <a:prstGeom prst="ellipse">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99" name="Google Shape;199;p23"/>
          <p:cNvSpPr txBox="1"/>
          <p:nvPr/>
        </p:nvSpPr>
        <p:spPr>
          <a:xfrm>
            <a:off x="1268054" y="1873238"/>
            <a:ext cx="837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134F5C"/>
                </a:solidFill>
                <a:highlight>
                  <a:schemeClr val="lt1"/>
                </a:highlight>
                <a:latin typeface="Barlow"/>
                <a:ea typeface="Barlow"/>
                <a:cs typeface="Barlow"/>
                <a:sym typeface="Barlow"/>
              </a:rPr>
              <a:t>Linear</a:t>
            </a:r>
            <a:endParaRPr b="1">
              <a:highlight>
                <a:schemeClr val="lt1"/>
              </a:highlight>
              <a:latin typeface="Barlow"/>
              <a:ea typeface="Barlow"/>
              <a:cs typeface="Barlow"/>
              <a:sym typeface="Barlow"/>
            </a:endParaRPr>
          </a:p>
        </p:txBody>
      </p:sp>
      <p:sp>
        <p:nvSpPr>
          <p:cNvPr id="200" name="Google Shape;200;p23"/>
          <p:cNvSpPr txBox="1"/>
          <p:nvPr/>
        </p:nvSpPr>
        <p:spPr>
          <a:xfrm>
            <a:off x="1280332" y="2879776"/>
            <a:ext cx="837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134F5C"/>
                </a:solidFill>
                <a:highlight>
                  <a:schemeClr val="lt1"/>
                </a:highlight>
                <a:latin typeface="Barlow"/>
                <a:ea typeface="Barlow"/>
                <a:cs typeface="Barlow"/>
                <a:sym typeface="Barlow"/>
              </a:rPr>
              <a:t>MLP</a:t>
            </a:r>
            <a:endParaRPr b="1">
              <a:highlight>
                <a:schemeClr val="lt1"/>
              </a:highlight>
              <a:latin typeface="Barlow"/>
              <a:ea typeface="Barlow"/>
              <a:cs typeface="Barlow"/>
              <a:sym typeface="Barlow"/>
            </a:endParaRPr>
          </a:p>
        </p:txBody>
      </p:sp>
      <p:sp>
        <p:nvSpPr>
          <p:cNvPr id="201" name="Google Shape;201;p23"/>
          <p:cNvSpPr txBox="1"/>
          <p:nvPr/>
        </p:nvSpPr>
        <p:spPr>
          <a:xfrm>
            <a:off x="1289762" y="3864944"/>
            <a:ext cx="837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134F5C"/>
                </a:solidFill>
                <a:highlight>
                  <a:schemeClr val="lt1"/>
                </a:highlight>
                <a:latin typeface="Barlow"/>
                <a:ea typeface="Barlow"/>
                <a:cs typeface="Barlow"/>
                <a:sym typeface="Barlow"/>
              </a:rPr>
              <a:t>Ours   </a:t>
            </a:r>
            <a:r>
              <a:rPr lang="en" sz="1300" b="1">
                <a:solidFill>
                  <a:schemeClr val="lt1"/>
                </a:solidFill>
                <a:highlight>
                  <a:schemeClr val="lt1"/>
                </a:highlight>
                <a:latin typeface="Barlow"/>
                <a:ea typeface="Barlow"/>
                <a:cs typeface="Barlow"/>
                <a:sym typeface="Barlow"/>
              </a:rPr>
              <a:t>.</a:t>
            </a:r>
            <a:endParaRPr b="1">
              <a:solidFill>
                <a:schemeClr val="lt1"/>
              </a:solidFill>
              <a:highlight>
                <a:schemeClr val="lt1"/>
              </a:highlight>
              <a:latin typeface="Barlow"/>
              <a:ea typeface="Barlow"/>
              <a:cs typeface="Barlow"/>
              <a:sym typeface="Barlow"/>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4"/>
          <p:cNvSpPr txBox="1">
            <a:spLocks noGrp="1"/>
          </p:cNvSpPr>
          <p:nvPr>
            <p:ph type="title"/>
          </p:nvPr>
        </p:nvSpPr>
        <p:spPr>
          <a:xfrm>
            <a:off x="592375" y="5694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Batching Speed</a:t>
            </a:r>
            <a:endParaRPr/>
          </a:p>
        </p:txBody>
      </p:sp>
      <p:pic>
        <p:nvPicPr>
          <p:cNvPr id="207" name="Google Shape;207;p24"/>
          <p:cNvPicPr preferRelativeResize="0"/>
          <p:nvPr/>
        </p:nvPicPr>
        <p:blipFill>
          <a:blip r:embed="rId3">
            <a:alphaModFix/>
          </a:blip>
          <a:stretch>
            <a:fillRect/>
          </a:stretch>
        </p:blipFill>
        <p:spPr>
          <a:xfrm>
            <a:off x="4277875" y="1725762"/>
            <a:ext cx="4282050" cy="1868325"/>
          </a:xfrm>
          <a:prstGeom prst="rect">
            <a:avLst/>
          </a:prstGeom>
          <a:noFill/>
          <a:ln>
            <a:noFill/>
          </a:ln>
        </p:spPr>
      </p:pic>
      <p:sp>
        <p:nvSpPr>
          <p:cNvPr id="208" name="Google Shape;208;p24"/>
          <p:cNvSpPr txBox="1">
            <a:spLocks noGrp="1"/>
          </p:cNvSpPr>
          <p:nvPr>
            <p:ph type="body" idx="1"/>
          </p:nvPr>
        </p:nvSpPr>
        <p:spPr>
          <a:xfrm>
            <a:off x="311700" y="1598175"/>
            <a:ext cx="3808500" cy="25851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SzPts val="1800"/>
              <a:buChar char="●"/>
            </a:pPr>
            <a:r>
              <a:rPr lang="en" sz="1700"/>
              <a:t>Able to scale to hundreds of </a:t>
            </a:r>
            <a:br>
              <a:rPr lang="en" sz="1700"/>
            </a:br>
            <a:r>
              <a:rPr lang="en" sz="1700"/>
              <a:t>vines in parallel</a:t>
            </a:r>
            <a:endParaRPr sz="1700"/>
          </a:p>
          <a:p>
            <a:pPr marL="457200" marR="0" lvl="0" indent="-336550" algn="l" rtl="0">
              <a:lnSpc>
                <a:spcPct val="115000"/>
              </a:lnSpc>
              <a:spcBef>
                <a:spcPts val="0"/>
              </a:spcBef>
              <a:spcAft>
                <a:spcPts val="0"/>
              </a:spcAft>
              <a:buSzPts val="1700"/>
              <a:buChar char="●"/>
            </a:pPr>
            <a:r>
              <a:rPr lang="en" sz="1700"/>
              <a:t>Benefit from CPU and GPU hardware speedups</a:t>
            </a:r>
            <a:endParaRPr sz="1700"/>
          </a:p>
          <a:p>
            <a:pPr marL="457200" marR="0" lvl="0" indent="-336550" algn="l" rtl="0">
              <a:lnSpc>
                <a:spcPct val="115000"/>
              </a:lnSpc>
              <a:spcBef>
                <a:spcPts val="0"/>
              </a:spcBef>
              <a:spcAft>
                <a:spcPts val="0"/>
              </a:spcAft>
              <a:buSzPts val="1700"/>
              <a:buChar char="●"/>
            </a:pPr>
            <a:r>
              <a:rPr lang="en" sz="1700"/>
              <a:t>Enables for future work in design optimization and planning</a:t>
            </a:r>
            <a:endParaRPr sz="1700"/>
          </a:p>
        </p:txBody>
      </p:sp>
      <p:sp>
        <p:nvSpPr>
          <p:cNvPr id="209" name="Google Shape;20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5"/>
          <p:cNvSpPr txBox="1">
            <a:spLocks noGrp="1"/>
          </p:cNvSpPr>
          <p:nvPr>
            <p:ph type="title"/>
          </p:nvPr>
        </p:nvSpPr>
        <p:spPr>
          <a:xfrm>
            <a:off x="592375" y="5694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Future work</a:t>
            </a:r>
            <a:endParaRPr/>
          </a:p>
        </p:txBody>
      </p:sp>
      <p:sp>
        <p:nvSpPr>
          <p:cNvPr id="215" name="Google Shape;215;p25"/>
          <p:cNvSpPr txBox="1">
            <a:spLocks noGrp="1"/>
          </p:cNvSpPr>
          <p:nvPr>
            <p:ph type="body" idx="1"/>
          </p:nvPr>
        </p:nvSpPr>
        <p:spPr>
          <a:xfrm>
            <a:off x="752375" y="1559400"/>
            <a:ext cx="3375900" cy="228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We use our simulator to produce </a:t>
            </a:r>
            <a:r>
              <a:rPr lang="en" sz="1700" b="1">
                <a:latin typeface="Barlow"/>
                <a:ea typeface="Barlow"/>
                <a:cs typeface="Barlow"/>
                <a:sym typeface="Barlow"/>
              </a:rPr>
              <a:t>thousands </a:t>
            </a:r>
            <a:r>
              <a:rPr lang="en" sz="1700"/>
              <a:t>of rollouts needed for planning tasks</a:t>
            </a:r>
            <a:endParaRPr sz="1700"/>
          </a:p>
          <a:p>
            <a:pPr marL="0" lvl="0" indent="0" algn="l" rtl="0">
              <a:spcBef>
                <a:spcPts val="1200"/>
              </a:spcBef>
              <a:spcAft>
                <a:spcPts val="1200"/>
              </a:spcAft>
              <a:buNone/>
            </a:pPr>
            <a:r>
              <a:rPr lang="en" sz="1700"/>
              <a:t>We model actuating vines, which can bend in response to the environment to plan better paths</a:t>
            </a:r>
            <a:endParaRPr sz="1700"/>
          </a:p>
        </p:txBody>
      </p:sp>
      <p:pic>
        <p:nvPicPr>
          <p:cNvPr id="216" name="Google Shape;216;p25"/>
          <p:cNvPicPr preferRelativeResize="0"/>
          <p:nvPr/>
        </p:nvPicPr>
        <p:blipFill rotWithShape="1">
          <a:blip r:embed="rId3">
            <a:alphaModFix/>
          </a:blip>
          <a:srcRect l="7162" t="2675" r="4412" b="6924"/>
          <a:stretch/>
        </p:blipFill>
        <p:spPr>
          <a:xfrm>
            <a:off x="4644925" y="1559400"/>
            <a:ext cx="3866224" cy="1859900"/>
          </a:xfrm>
          <a:prstGeom prst="rect">
            <a:avLst/>
          </a:prstGeom>
          <a:noFill/>
          <a:ln>
            <a:noFill/>
          </a:ln>
        </p:spPr>
      </p:pic>
      <p:sp>
        <p:nvSpPr>
          <p:cNvPr id="217" name="Google Shape;217;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6"/>
          <p:cNvPicPr preferRelativeResize="0"/>
          <p:nvPr/>
        </p:nvPicPr>
        <p:blipFill>
          <a:blip r:embed="rId3">
            <a:alphaModFix/>
          </a:blip>
          <a:stretch>
            <a:fillRect/>
          </a:stretch>
        </p:blipFill>
        <p:spPr>
          <a:xfrm rot="-5400000">
            <a:off x="5818265" y="1765212"/>
            <a:ext cx="5222898" cy="736800"/>
          </a:xfrm>
          <a:prstGeom prst="rect">
            <a:avLst/>
          </a:prstGeom>
          <a:noFill/>
          <a:ln>
            <a:noFill/>
          </a:ln>
        </p:spPr>
      </p:pic>
      <p:sp>
        <p:nvSpPr>
          <p:cNvPr id="223" name="Google Shape;223;p26"/>
          <p:cNvSpPr txBox="1">
            <a:spLocks noGrp="1"/>
          </p:cNvSpPr>
          <p:nvPr>
            <p:ph type="title"/>
          </p:nvPr>
        </p:nvSpPr>
        <p:spPr>
          <a:xfrm>
            <a:off x="592375" y="5694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Conclusion</a:t>
            </a:r>
            <a:endParaRPr/>
          </a:p>
        </p:txBody>
      </p:sp>
      <p:sp>
        <p:nvSpPr>
          <p:cNvPr id="224" name="Google Shape;224;p26"/>
          <p:cNvSpPr txBox="1">
            <a:spLocks noGrp="1"/>
          </p:cNvSpPr>
          <p:nvPr>
            <p:ph type="body" idx="1"/>
          </p:nvPr>
        </p:nvSpPr>
        <p:spPr>
          <a:xfrm flipH="1">
            <a:off x="564925" y="1304975"/>
            <a:ext cx="7271400" cy="1419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Our custom stiffness model accurately captures buckling behavior</a:t>
            </a:r>
            <a:endParaRPr/>
          </a:p>
          <a:p>
            <a:pPr marL="457200" lvl="0" indent="-342900" algn="l" rtl="0">
              <a:spcBef>
                <a:spcPts val="0"/>
              </a:spcBef>
              <a:spcAft>
                <a:spcPts val="0"/>
              </a:spcAft>
              <a:buSzPts val="1800"/>
              <a:buChar char="●"/>
            </a:pPr>
            <a:r>
              <a:rPr lang="en"/>
              <a:t>We can simulate hundreds of vines in parallel</a:t>
            </a:r>
            <a:endParaRPr/>
          </a:p>
          <a:p>
            <a:pPr marL="457200" lvl="0" indent="-342900" algn="l" rtl="0">
              <a:spcBef>
                <a:spcPts val="0"/>
              </a:spcBef>
              <a:spcAft>
                <a:spcPts val="0"/>
              </a:spcAft>
              <a:buSzPts val="1800"/>
              <a:buChar char="●"/>
            </a:pPr>
            <a:r>
              <a:rPr lang="en"/>
              <a:t>We can learn parameters to better fit real data </a:t>
            </a:r>
            <a:endParaRPr/>
          </a:p>
          <a:p>
            <a:pPr marL="457200" lvl="0" indent="-342900" algn="l" rtl="0">
              <a:spcBef>
                <a:spcPts val="0"/>
              </a:spcBef>
              <a:spcAft>
                <a:spcPts val="0"/>
              </a:spcAft>
              <a:buSzPts val="1800"/>
              <a:buChar char="●"/>
            </a:pPr>
            <a:r>
              <a:rPr lang="en"/>
              <a:t>Foundation for design optimization, planning, and control</a:t>
            </a:r>
            <a:endParaRPr>
              <a:solidFill>
                <a:schemeClr val="accent1"/>
              </a:solidFill>
              <a:latin typeface="IBM Plex Mono Medium"/>
              <a:ea typeface="IBM Plex Mono Medium"/>
              <a:cs typeface="IBM Plex Mono Medium"/>
              <a:sym typeface="IBM Plex Mono Medium"/>
            </a:endParaRPr>
          </a:p>
        </p:txBody>
      </p:sp>
      <p:pic>
        <p:nvPicPr>
          <p:cNvPr id="225" name="Google Shape;225;p26"/>
          <p:cNvPicPr preferRelativeResize="0"/>
          <p:nvPr/>
        </p:nvPicPr>
        <p:blipFill>
          <a:blip r:embed="rId4">
            <a:alphaModFix/>
          </a:blip>
          <a:stretch>
            <a:fillRect/>
          </a:stretch>
        </p:blipFill>
        <p:spPr>
          <a:xfrm>
            <a:off x="1916803" y="3264085"/>
            <a:ext cx="1489075" cy="1489075"/>
          </a:xfrm>
          <a:prstGeom prst="rect">
            <a:avLst/>
          </a:prstGeom>
          <a:noFill/>
          <a:ln>
            <a:noFill/>
          </a:ln>
        </p:spPr>
      </p:pic>
      <p:sp>
        <p:nvSpPr>
          <p:cNvPr id="226" name="Google Shape;226;p26"/>
          <p:cNvSpPr txBox="1"/>
          <p:nvPr/>
        </p:nvSpPr>
        <p:spPr>
          <a:xfrm>
            <a:off x="1572447" y="2749735"/>
            <a:ext cx="2161500" cy="59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1300">
                <a:solidFill>
                  <a:schemeClr val="dk1"/>
                </a:solidFill>
                <a:latin typeface="Barlow Medium"/>
                <a:ea typeface="Barlow Medium"/>
                <a:cs typeface="Barlow Medium"/>
                <a:sym typeface="Barlow Medium"/>
              </a:rPr>
              <a:t>Our Lab Website:</a:t>
            </a:r>
            <a:endParaRPr sz="800">
              <a:solidFill>
                <a:schemeClr val="dk1"/>
              </a:solidFill>
              <a:latin typeface="JetBrains Mono SemiBold"/>
              <a:ea typeface="JetBrains Mono SemiBold"/>
              <a:cs typeface="JetBrains Mono SemiBold"/>
              <a:sym typeface="JetBrains Mono SemiBold"/>
            </a:endParaRPr>
          </a:p>
          <a:p>
            <a:pPr marL="0" lvl="0" indent="0" algn="ctr" rtl="0">
              <a:spcBef>
                <a:spcPts val="0"/>
              </a:spcBef>
              <a:spcAft>
                <a:spcPts val="0"/>
              </a:spcAft>
              <a:buNone/>
            </a:pPr>
            <a:r>
              <a:rPr lang="en" sz="1200">
                <a:solidFill>
                  <a:schemeClr val="accent1"/>
                </a:solidFill>
                <a:latin typeface="JetBrains Mono SemiBold"/>
                <a:ea typeface="JetBrains Mono SemiBold"/>
                <a:cs typeface="JetBrains Mono SemiBold"/>
                <a:sym typeface="JetBrains Mono SemiBold"/>
              </a:rPr>
              <a:t>commalab.org</a:t>
            </a:r>
            <a:endParaRPr sz="1200">
              <a:solidFill>
                <a:schemeClr val="accent1"/>
              </a:solidFill>
              <a:latin typeface="JetBrains Mono SemiBold"/>
              <a:ea typeface="JetBrains Mono SemiBold"/>
              <a:cs typeface="JetBrains Mono SemiBold"/>
              <a:sym typeface="JetBrains Mono SemiBold"/>
            </a:endParaRPr>
          </a:p>
        </p:txBody>
      </p:sp>
      <p:pic>
        <p:nvPicPr>
          <p:cNvPr id="227" name="Google Shape;227;p26"/>
          <p:cNvPicPr preferRelativeResize="0"/>
          <p:nvPr/>
        </p:nvPicPr>
        <p:blipFill>
          <a:blip r:embed="rId5">
            <a:alphaModFix/>
          </a:blip>
          <a:stretch>
            <a:fillRect/>
          </a:stretch>
        </p:blipFill>
        <p:spPr>
          <a:xfrm>
            <a:off x="4741673" y="3298307"/>
            <a:ext cx="1431644" cy="1419299"/>
          </a:xfrm>
          <a:prstGeom prst="rect">
            <a:avLst/>
          </a:prstGeom>
          <a:noFill/>
          <a:ln>
            <a:noFill/>
          </a:ln>
        </p:spPr>
      </p:pic>
      <p:sp>
        <p:nvSpPr>
          <p:cNvPr id="228" name="Google Shape;22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229" name="Google Shape;229;p26"/>
          <p:cNvSpPr txBox="1"/>
          <p:nvPr/>
        </p:nvSpPr>
        <p:spPr>
          <a:xfrm>
            <a:off x="3744050" y="2749735"/>
            <a:ext cx="3542100" cy="59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300">
                <a:solidFill>
                  <a:schemeClr val="dk1"/>
                </a:solidFill>
                <a:latin typeface="Barlow Medium"/>
                <a:ea typeface="Barlow Medium"/>
                <a:cs typeface="Barlow Medium"/>
                <a:sym typeface="Barlow Medium"/>
              </a:rPr>
              <a:t>Open source code: </a:t>
            </a:r>
            <a:br>
              <a:rPr lang="en" sz="1300">
                <a:solidFill>
                  <a:schemeClr val="dk1"/>
                </a:solidFill>
                <a:latin typeface="Barlow Medium"/>
                <a:ea typeface="Barlow Medium"/>
                <a:cs typeface="Barlow Medium"/>
                <a:sym typeface="Barlow Medium"/>
              </a:rPr>
            </a:br>
            <a:r>
              <a:rPr lang="en" sz="1200">
                <a:solidFill>
                  <a:schemeClr val="accent1"/>
                </a:solidFill>
                <a:latin typeface="JetBrains Mono SemiBold"/>
                <a:ea typeface="JetBrains Mono SemiBold"/>
                <a:cs typeface="JetBrains Mono SemiBold"/>
                <a:sym typeface="JetBrains Mono SemiBold"/>
              </a:rPr>
              <a:t>github.com/CoMMALab/DiffVineSimPy</a:t>
            </a:r>
            <a:endParaRPr sz="800">
              <a:latin typeface="JetBrains Mono SemiBold"/>
              <a:ea typeface="JetBrains Mono SemiBold"/>
              <a:cs typeface="JetBrains Mono SemiBold"/>
              <a:sym typeface="JetBrains Mono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592375" y="5694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10"/>
              <a:t>Introduction</a:t>
            </a:r>
            <a:endParaRPr sz="3010"/>
          </a:p>
        </p:txBody>
      </p:sp>
      <p:sp>
        <p:nvSpPr>
          <p:cNvPr id="65" name="Google Shape;65;p14"/>
          <p:cNvSpPr txBox="1">
            <a:spLocks noGrp="1"/>
          </p:cNvSpPr>
          <p:nvPr>
            <p:ph type="body" idx="1"/>
          </p:nvPr>
        </p:nvSpPr>
        <p:spPr>
          <a:xfrm>
            <a:off x="592375" y="1606400"/>
            <a:ext cx="4322700" cy="2247600"/>
          </a:xfrm>
          <a:prstGeom prst="rect">
            <a:avLst/>
          </a:prstGeom>
        </p:spPr>
        <p:txBody>
          <a:bodyPr spcFirstLastPara="1" wrap="square" lIns="91425" tIns="91425" rIns="91425" bIns="91425" anchor="t" anchorCtr="0">
            <a:noAutofit/>
          </a:bodyPr>
          <a:lstStyle/>
          <a:p>
            <a:pPr marL="457200" lvl="0" indent="-330200" algn="l" rtl="0">
              <a:lnSpc>
                <a:spcPct val="150000"/>
              </a:lnSpc>
              <a:spcBef>
                <a:spcPts val="0"/>
              </a:spcBef>
              <a:spcAft>
                <a:spcPts val="0"/>
              </a:spcAft>
              <a:buSzPts val="1600"/>
              <a:buChar char="●"/>
            </a:pPr>
            <a:r>
              <a:rPr lang="en" sz="1600"/>
              <a:t>Vine robots grow by inflating</a:t>
            </a:r>
            <a:endParaRPr sz="1600"/>
          </a:p>
          <a:p>
            <a:pPr marL="457200" lvl="0" indent="-330200" algn="l" rtl="0">
              <a:lnSpc>
                <a:spcPct val="150000"/>
              </a:lnSpc>
              <a:spcBef>
                <a:spcPts val="0"/>
              </a:spcBef>
              <a:spcAft>
                <a:spcPts val="0"/>
              </a:spcAft>
              <a:buSzPts val="1600"/>
              <a:buChar char="●"/>
            </a:pPr>
            <a:r>
              <a:rPr lang="en" sz="1600"/>
              <a:t>Can collide with obstacles</a:t>
            </a:r>
            <a:endParaRPr sz="1600"/>
          </a:p>
          <a:p>
            <a:pPr marL="457200" lvl="0" indent="-330200" algn="l" rtl="0">
              <a:lnSpc>
                <a:spcPct val="150000"/>
              </a:lnSpc>
              <a:spcBef>
                <a:spcPts val="0"/>
              </a:spcBef>
              <a:spcAft>
                <a:spcPts val="0"/>
              </a:spcAft>
              <a:buSzPts val="1600"/>
              <a:buChar char="●"/>
            </a:pPr>
            <a:r>
              <a:rPr lang="en" sz="1600"/>
              <a:t>Useful in cluttered environments</a:t>
            </a:r>
            <a:endParaRPr sz="1600"/>
          </a:p>
          <a:p>
            <a:pPr marL="457200" lvl="0" indent="-330200" algn="l" rtl="0">
              <a:lnSpc>
                <a:spcPct val="150000"/>
              </a:lnSpc>
              <a:spcBef>
                <a:spcPts val="0"/>
              </a:spcBef>
              <a:spcAft>
                <a:spcPts val="0"/>
              </a:spcAft>
              <a:buSzPts val="1600"/>
              <a:buChar char="●"/>
            </a:pPr>
            <a:r>
              <a:rPr lang="en" sz="1600"/>
              <a:t>We want to model its compliant behavior, but it’s really hard!</a:t>
            </a:r>
            <a:endParaRPr sz="1600"/>
          </a:p>
        </p:txBody>
      </p:sp>
      <p:pic>
        <p:nvPicPr>
          <p:cNvPr id="66" name="Google Shape;66;p14"/>
          <p:cNvPicPr preferRelativeResize="0"/>
          <p:nvPr/>
        </p:nvPicPr>
        <p:blipFill rotWithShape="1">
          <a:blip r:embed="rId7">
            <a:alphaModFix/>
          </a:blip>
          <a:srcRect l="21605"/>
          <a:stretch/>
        </p:blipFill>
        <p:spPr>
          <a:xfrm>
            <a:off x="5108025" y="819171"/>
            <a:ext cx="3584200" cy="1634825"/>
          </a:xfrm>
          <a:prstGeom prst="rect">
            <a:avLst/>
          </a:prstGeom>
          <a:noFill/>
          <a:ln>
            <a:noFill/>
          </a:ln>
        </p:spPr>
      </p:pic>
      <p:pic>
        <p:nvPicPr>
          <p:cNvPr id="67" name="Google Shape;67;p14"/>
          <p:cNvPicPr preferRelativeResize="0"/>
          <p:nvPr/>
        </p:nvPicPr>
        <p:blipFill rotWithShape="1">
          <a:blip r:embed="rId8">
            <a:alphaModFix/>
          </a:blip>
          <a:srcRect l="4564" t="2279" r="225" b="26758"/>
          <a:stretch/>
        </p:blipFill>
        <p:spPr>
          <a:xfrm>
            <a:off x="5099568" y="2711668"/>
            <a:ext cx="3584199" cy="1951549"/>
          </a:xfrm>
          <a:prstGeom prst="rect">
            <a:avLst/>
          </a:prstGeom>
          <a:noFill/>
          <a:ln>
            <a:noFill/>
          </a:ln>
        </p:spPr>
      </p:pic>
      <p:sp>
        <p:nvSpPr>
          <p:cNvPr id="68" name="Google Shape;6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69" name="Google Shape;69;p14"/>
          <p:cNvSpPr txBox="1"/>
          <p:nvPr/>
        </p:nvSpPr>
        <p:spPr>
          <a:xfrm>
            <a:off x="39025" y="4775850"/>
            <a:ext cx="282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999999"/>
                </a:solidFill>
                <a:latin typeface="Barlow SemiBold"/>
                <a:ea typeface="Barlow SemiBold"/>
                <a:cs typeface="Barlow SemiBold"/>
                <a:sym typeface="Barlow SemiBold"/>
              </a:rPr>
              <a:t>news.stanford.edu/stories/2017/07/stanford-researchers-develop-new-type-soft-growing-robot</a:t>
            </a:r>
            <a:endParaRPr sz="700">
              <a:solidFill>
                <a:srgbClr val="999999"/>
              </a:solidFill>
              <a:latin typeface="Barlow SemiBold"/>
              <a:ea typeface="Barlow SemiBold"/>
              <a:cs typeface="Barlow SemiBold"/>
              <a:sym typeface="Barlow SemiBold"/>
            </a:endParaRPr>
          </a:p>
        </p:txBody>
      </p:sp>
      <p:pic>
        <p:nvPicPr>
          <p:cNvPr id="2" name="clip">
            <a:hlinkClick r:id="" action="ppaction://media"/>
            <a:extLst>
              <a:ext uri="{FF2B5EF4-FFF2-40B4-BE49-F238E27FC236}">
                <a16:creationId xmlns:a16="http://schemas.microsoft.com/office/drawing/2014/main" id="{449F492D-5FF4-AFA1-E063-C4BEB25D1623}"/>
              </a:ext>
            </a:extLst>
          </p:cNvPr>
          <p:cNvPicPr>
            <a:picLocks noChangeAspect="1"/>
          </p:cNvPicPr>
          <p:nvPr>
            <a:videoFile r:link="rId2"/>
            <p:extLst>
              <p:ext uri="{DAA4B4D4-6D71-4841-9C94-3DE7FCFB9230}">
                <p14:media xmlns:p14="http://schemas.microsoft.com/office/powerpoint/2010/main" r:embed="rId1"/>
              </p:ext>
            </p:extLst>
          </p:nvPr>
        </p:nvPicPr>
        <p:blipFill>
          <a:blip r:embed="rId9"/>
          <a:srcRect t="6957" b="-6957"/>
          <a:stretch/>
        </p:blipFill>
        <p:spPr>
          <a:xfrm>
            <a:off x="5108025" y="689726"/>
            <a:ext cx="3575742" cy="2011355"/>
          </a:xfrm>
          <a:prstGeom prst="rect">
            <a:avLst/>
          </a:prstGeom>
        </p:spPr>
      </p:pic>
      <p:pic>
        <p:nvPicPr>
          <p:cNvPr id="4" name="20241029_115640(1)">
            <a:hlinkClick r:id="" action="ppaction://media"/>
            <a:extLst>
              <a:ext uri="{FF2B5EF4-FFF2-40B4-BE49-F238E27FC236}">
                <a16:creationId xmlns:a16="http://schemas.microsoft.com/office/drawing/2014/main" id="{91E565EB-0F7C-C505-4C2E-7AEF6F9DBB44}"/>
              </a:ext>
            </a:extLst>
          </p:cNvPr>
          <p:cNvPicPr>
            <a:picLocks noChangeAspect="1"/>
          </p:cNvPicPr>
          <p:nvPr>
            <a:videoFile r:link="rId4"/>
            <p:extLst>
              <p:ext uri="{DAA4B4D4-6D71-4841-9C94-3DE7FCFB9230}">
                <p14:media xmlns:p14="http://schemas.microsoft.com/office/powerpoint/2010/main" r:embed="rId3"/>
              </p:ext>
            </p:extLst>
          </p:nvPr>
        </p:nvPicPr>
        <p:blipFill>
          <a:blip r:embed="rId10">
            <a:lum bright="14000" contrast="20000"/>
          </a:blip>
          <a:srcRect t="2" b="14921"/>
          <a:stretch/>
        </p:blipFill>
        <p:spPr>
          <a:xfrm>
            <a:off x="5099567" y="2742977"/>
            <a:ext cx="3584199" cy="1920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9" fill="hold"/>
                                        <p:tgtEl>
                                          <p:spTgt spid="2"/>
                                        </p:tgtEl>
                                      </p:cBhvr>
                                    </p:cmd>
                                  </p:childTnLst>
                                </p:cTn>
                              </p:par>
                              <p:par>
                                <p:cTn id="7" presetID="1" presetClass="mediacall" presetSubtype="0" fill="hold" nodeType="withEffect">
                                  <p:stCondLst>
                                    <p:cond delay="0"/>
                                  </p:stCondLst>
                                  <p:childTnLst>
                                    <p:cmd type="call" cmd="playFrom(0.0)">
                                      <p:cBhvr>
                                        <p:cTn id="8" dur="243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mute="1">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592375" y="5694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Past simulators</a:t>
            </a:r>
            <a:endParaRPr/>
          </a:p>
        </p:txBody>
      </p:sp>
      <p:sp>
        <p:nvSpPr>
          <p:cNvPr id="76" name="Google Shape;76;p15"/>
          <p:cNvSpPr txBox="1">
            <a:spLocks noGrp="1"/>
          </p:cNvSpPr>
          <p:nvPr>
            <p:ph type="body" idx="1"/>
          </p:nvPr>
        </p:nvSpPr>
        <p:spPr>
          <a:xfrm>
            <a:off x="3220284" y="3552075"/>
            <a:ext cx="2793000" cy="83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Analytic models are simplified and do not account for contacts or dynamics</a:t>
            </a:r>
            <a:endParaRPr sz="1500"/>
          </a:p>
        </p:txBody>
      </p:sp>
      <p:pic>
        <p:nvPicPr>
          <p:cNvPr id="77" name="Google Shape;77;p15"/>
          <p:cNvPicPr preferRelativeResize="0"/>
          <p:nvPr/>
        </p:nvPicPr>
        <p:blipFill rotWithShape="1">
          <a:blip r:embed="rId3">
            <a:alphaModFix/>
          </a:blip>
          <a:srcRect l="8054" t="3596" b="32522"/>
          <a:stretch/>
        </p:blipFill>
        <p:spPr>
          <a:xfrm>
            <a:off x="6512130" y="1462887"/>
            <a:ext cx="2076624" cy="1818576"/>
          </a:xfrm>
          <a:prstGeom prst="rect">
            <a:avLst/>
          </a:prstGeom>
          <a:noFill/>
          <a:ln>
            <a:noFill/>
          </a:ln>
        </p:spPr>
      </p:pic>
      <p:sp>
        <p:nvSpPr>
          <p:cNvPr id="78" name="Google Shape;78;p15"/>
          <p:cNvSpPr txBox="1">
            <a:spLocks noGrp="1"/>
          </p:cNvSpPr>
          <p:nvPr>
            <p:ph type="body" idx="1"/>
          </p:nvPr>
        </p:nvSpPr>
        <p:spPr>
          <a:xfrm>
            <a:off x="6045175" y="3544800"/>
            <a:ext cx="2679900" cy="840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500"/>
              <a:t>Rigid body models are fast and have contact interactions but still inaccurate</a:t>
            </a:r>
            <a:endParaRPr sz="1500"/>
          </a:p>
        </p:txBody>
      </p:sp>
      <p:pic>
        <p:nvPicPr>
          <p:cNvPr id="79" name="Google Shape;79;p15"/>
          <p:cNvPicPr preferRelativeResize="0"/>
          <p:nvPr/>
        </p:nvPicPr>
        <p:blipFill>
          <a:blip r:embed="rId4">
            <a:alphaModFix/>
          </a:blip>
          <a:stretch>
            <a:fillRect/>
          </a:stretch>
        </p:blipFill>
        <p:spPr>
          <a:xfrm>
            <a:off x="9231751" y="1072125"/>
            <a:ext cx="2193625" cy="2639800"/>
          </a:xfrm>
          <a:prstGeom prst="rect">
            <a:avLst/>
          </a:prstGeom>
          <a:noFill/>
          <a:ln>
            <a:noFill/>
          </a:ln>
        </p:spPr>
      </p:pic>
      <p:sp>
        <p:nvSpPr>
          <p:cNvPr id="80" name="Google Shape;8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81" name="Google Shape;81;p15"/>
          <p:cNvPicPr preferRelativeResize="0"/>
          <p:nvPr/>
        </p:nvPicPr>
        <p:blipFill>
          <a:blip r:embed="rId5">
            <a:alphaModFix/>
          </a:blip>
          <a:stretch>
            <a:fillRect/>
          </a:stretch>
        </p:blipFill>
        <p:spPr>
          <a:xfrm>
            <a:off x="3461875" y="1635457"/>
            <a:ext cx="2076624" cy="1754044"/>
          </a:xfrm>
          <a:prstGeom prst="rect">
            <a:avLst/>
          </a:prstGeom>
          <a:noFill/>
          <a:ln>
            <a:noFill/>
          </a:ln>
        </p:spPr>
      </p:pic>
      <p:sp>
        <p:nvSpPr>
          <p:cNvPr id="82" name="Google Shape;82;p15"/>
          <p:cNvSpPr txBox="1"/>
          <p:nvPr/>
        </p:nvSpPr>
        <p:spPr>
          <a:xfrm>
            <a:off x="41307" y="4663225"/>
            <a:ext cx="5803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999999"/>
                </a:solidFill>
                <a:latin typeface="Barlow SemiBold"/>
                <a:ea typeface="Barlow SemiBold"/>
                <a:cs typeface="Barlow SemiBold"/>
                <a:sym typeface="Barlow SemiBold"/>
              </a:rPr>
              <a:t>FEM: P. Ferrentino, et al. "Finite Element Analysis-Based Soft Robotic Modeling: Simulating a Soft Actuator in SOFA," in IEEE Robotics &amp; Automation Magazine, vol. 31, no. 3, pp. 97-105, Sept. 2024</a:t>
            </a:r>
            <a:endParaRPr sz="700">
              <a:solidFill>
                <a:srgbClr val="999999"/>
              </a:solidFill>
              <a:latin typeface="Barlow SemiBold"/>
              <a:ea typeface="Barlow SemiBold"/>
              <a:cs typeface="Barlow SemiBold"/>
              <a:sym typeface="Barlow SemiBold"/>
            </a:endParaRPr>
          </a:p>
          <a:p>
            <a:pPr marL="0" lvl="0" indent="0" algn="l" rtl="0">
              <a:spcBef>
                <a:spcPts val="0"/>
              </a:spcBef>
              <a:spcAft>
                <a:spcPts val="0"/>
              </a:spcAft>
              <a:buNone/>
            </a:pPr>
            <a:r>
              <a:rPr lang="en" sz="700">
                <a:solidFill>
                  <a:srgbClr val="999999"/>
                </a:solidFill>
                <a:latin typeface="Barlow SemiBold"/>
                <a:ea typeface="Barlow SemiBold"/>
                <a:cs typeface="Barlow SemiBold"/>
                <a:sym typeface="Barlow SemiBold"/>
              </a:rPr>
              <a:t>Analytic: Yasa, Oncay, et al. "An overview of soft robotics." Annual Review of Control, Robotics, and Autonomous Systems 6.1 (2023): 1-29.</a:t>
            </a:r>
            <a:endParaRPr sz="600">
              <a:solidFill>
                <a:srgbClr val="999999"/>
              </a:solidFill>
              <a:latin typeface="Barlow SemiBold"/>
              <a:ea typeface="Barlow SemiBold"/>
              <a:cs typeface="Barlow SemiBold"/>
              <a:sym typeface="Barlow SemiBold"/>
            </a:endParaRPr>
          </a:p>
        </p:txBody>
      </p:sp>
      <p:sp>
        <p:nvSpPr>
          <p:cNvPr id="83" name="Google Shape;83;p15"/>
          <p:cNvSpPr txBox="1">
            <a:spLocks noGrp="1"/>
          </p:cNvSpPr>
          <p:nvPr>
            <p:ph type="body" idx="1"/>
          </p:nvPr>
        </p:nvSpPr>
        <p:spPr>
          <a:xfrm>
            <a:off x="480709" y="3552075"/>
            <a:ext cx="2793000" cy="83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Finite Element models are very accurate but too slow</a:t>
            </a:r>
            <a:endParaRPr sz="1500"/>
          </a:p>
        </p:txBody>
      </p:sp>
      <p:pic>
        <p:nvPicPr>
          <p:cNvPr id="84" name="Google Shape;84;p15"/>
          <p:cNvPicPr preferRelativeResize="0"/>
          <p:nvPr/>
        </p:nvPicPr>
        <p:blipFill>
          <a:blip r:embed="rId6">
            <a:alphaModFix/>
          </a:blip>
          <a:stretch>
            <a:fillRect/>
          </a:stretch>
        </p:blipFill>
        <p:spPr>
          <a:xfrm>
            <a:off x="545350" y="1529725"/>
            <a:ext cx="2523947" cy="1818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9" name="Picture 8">
            <a:extLst>
              <a:ext uri="{FF2B5EF4-FFF2-40B4-BE49-F238E27FC236}">
                <a16:creationId xmlns:a16="http://schemas.microsoft.com/office/drawing/2014/main" id="{1E9E94FC-53A9-1415-CBE1-F74C29001164}"/>
              </a:ext>
            </a:extLst>
          </p:cNvPr>
          <p:cNvPicPr>
            <a:picLocks noChangeAspect="1"/>
          </p:cNvPicPr>
          <p:nvPr/>
        </p:nvPicPr>
        <p:blipFill>
          <a:blip r:embed="rId3"/>
          <a:stretch>
            <a:fillRect/>
          </a:stretch>
        </p:blipFill>
        <p:spPr>
          <a:xfrm>
            <a:off x="3841632" y="2241938"/>
            <a:ext cx="5051514" cy="2527959"/>
          </a:xfrm>
          <a:prstGeom prst="rect">
            <a:avLst/>
          </a:prstGeom>
        </p:spPr>
      </p:pic>
      <p:sp>
        <p:nvSpPr>
          <p:cNvPr id="89" name="Google Shape;89;p16"/>
          <p:cNvSpPr txBox="1">
            <a:spLocks noGrp="1"/>
          </p:cNvSpPr>
          <p:nvPr>
            <p:ph type="title"/>
          </p:nvPr>
        </p:nvSpPr>
        <p:spPr>
          <a:xfrm>
            <a:off x="592375" y="5694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Contribution</a:t>
            </a:r>
            <a:endParaRPr/>
          </a:p>
        </p:txBody>
      </p:sp>
      <p:sp>
        <p:nvSpPr>
          <p:cNvPr id="90" name="Google Shape;90;p16"/>
          <p:cNvSpPr txBox="1">
            <a:spLocks noGrp="1"/>
          </p:cNvSpPr>
          <p:nvPr>
            <p:ph type="body" idx="1"/>
          </p:nvPr>
        </p:nvSpPr>
        <p:spPr>
          <a:xfrm>
            <a:off x="840525" y="1288225"/>
            <a:ext cx="4384800" cy="1561500"/>
          </a:xfrm>
          <a:prstGeom prst="rect">
            <a:avLst/>
          </a:prstGeom>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700"/>
              <a:buChar char="●"/>
            </a:pPr>
            <a:r>
              <a:rPr lang="en" sz="1700"/>
              <a:t>Fast rigid body approach</a:t>
            </a:r>
            <a:endParaRPr sz="1700"/>
          </a:p>
          <a:p>
            <a:pPr marL="457200" lvl="0" indent="-336550" algn="l" rtl="0">
              <a:lnSpc>
                <a:spcPct val="115000"/>
              </a:lnSpc>
              <a:spcBef>
                <a:spcPts val="0"/>
              </a:spcBef>
              <a:spcAft>
                <a:spcPts val="0"/>
              </a:spcAft>
              <a:buSzPts val="1700"/>
              <a:buChar char="●"/>
            </a:pPr>
            <a:r>
              <a:rPr lang="en" sz="1700"/>
              <a:t>Custom nonlinear stiffness function</a:t>
            </a:r>
            <a:endParaRPr sz="1700"/>
          </a:p>
          <a:p>
            <a:pPr marL="457200" lvl="0" indent="-336550" algn="l" rtl="0">
              <a:lnSpc>
                <a:spcPct val="115000"/>
              </a:lnSpc>
              <a:spcBef>
                <a:spcPts val="0"/>
              </a:spcBef>
              <a:spcAft>
                <a:spcPts val="0"/>
              </a:spcAft>
              <a:buSzPts val="1700"/>
              <a:buChar char="●"/>
            </a:pPr>
            <a:r>
              <a:rPr lang="en" sz="1700"/>
              <a:t>Differentiable QP solver</a:t>
            </a:r>
            <a:endParaRPr sz="1700"/>
          </a:p>
          <a:p>
            <a:pPr marL="457200" lvl="0" indent="-336550" algn="l" rtl="0">
              <a:lnSpc>
                <a:spcPct val="115000"/>
              </a:lnSpc>
              <a:spcBef>
                <a:spcPts val="0"/>
              </a:spcBef>
              <a:spcAft>
                <a:spcPts val="0"/>
              </a:spcAft>
              <a:buSzPts val="1700"/>
              <a:buChar char="●"/>
            </a:pPr>
            <a:r>
              <a:rPr lang="en" sz="1700"/>
              <a:t>Supports parameter fitting</a:t>
            </a:r>
            <a:endParaRPr sz="1700"/>
          </a:p>
          <a:p>
            <a:pPr marL="457200" lvl="0" indent="-336550" algn="l" rtl="0">
              <a:lnSpc>
                <a:spcPct val="115000"/>
              </a:lnSpc>
              <a:spcBef>
                <a:spcPts val="0"/>
              </a:spcBef>
              <a:spcAft>
                <a:spcPts val="0"/>
              </a:spcAft>
              <a:buSzPts val="1700"/>
              <a:buChar char="●"/>
            </a:pPr>
            <a:r>
              <a:rPr lang="en" sz="1700"/>
              <a:t>Batchable</a:t>
            </a:r>
            <a:endParaRPr sz="1700"/>
          </a:p>
        </p:txBody>
      </p:sp>
      <p:sp>
        <p:nvSpPr>
          <p:cNvPr id="91" name="Google Shape;9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92" name="Google Shape;92;p16"/>
          <p:cNvPicPr preferRelativeResize="0"/>
          <p:nvPr/>
        </p:nvPicPr>
        <p:blipFill>
          <a:blip r:embed="rId4">
            <a:alphaModFix/>
          </a:blip>
          <a:stretch>
            <a:fillRect/>
          </a:stretch>
        </p:blipFill>
        <p:spPr>
          <a:xfrm>
            <a:off x="9435463" y="1720825"/>
            <a:ext cx="2193625" cy="2639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99" name="Google Shape;99;p17"/>
          <p:cNvSpPr txBox="1">
            <a:spLocks noGrp="1"/>
          </p:cNvSpPr>
          <p:nvPr>
            <p:ph type="title"/>
          </p:nvPr>
        </p:nvSpPr>
        <p:spPr>
          <a:xfrm>
            <a:off x="592375" y="5694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Pipeline</a:t>
            </a:r>
            <a:endParaRPr b="1">
              <a:latin typeface="Barlow"/>
              <a:ea typeface="Barlow"/>
              <a:cs typeface="Barlow"/>
              <a:sym typeface="Barlow"/>
            </a:endParaRPr>
          </a:p>
        </p:txBody>
      </p:sp>
      <p:grpSp>
        <p:nvGrpSpPr>
          <p:cNvPr id="100" name="Google Shape;100;p17"/>
          <p:cNvGrpSpPr/>
          <p:nvPr/>
        </p:nvGrpSpPr>
        <p:grpSpPr>
          <a:xfrm>
            <a:off x="116069" y="1749337"/>
            <a:ext cx="8696022" cy="2306708"/>
            <a:chOff x="780250" y="984775"/>
            <a:chExt cx="7087800" cy="1880110"/>
          </a:xfrm>
        </p:grpSpPr>
        <p:pic>
          <p:nvPicPr>
            <p:cNvPr id="101" name="Google Shape;101;p17"/>
            <p:cNvPicPr preferRelativeResize="0"/>
            <p:nvPr/>
          </p:nvPicPr>
          <p:blipFill rotWithShape="1">
            <a:blip r:embed="rId3">
              <a:alphaModFix/>
            </a:blip>
            <a:srcRect l="66546" b="50738"/>
            <a:stretch/>
          </p:blipFill>
          <p:spPr>
            <a:xfrm>
              <a:off x="5498725" y="984775"/>
              <a:ext cx="2369325" cy="1818524"/>
            </a:xfrm>
            <a:prstGeom prst="rect">
              <a:avLst/>
            </a:prstGeom>
            <a:noFill/>
            <a:ln>
              <a:noFill/>
            </a:ln>
          </p:spPr>
        </p:pic>
        <p:pic>
          <p:nvPicPr>
            <p:cNvPr id="102" name="Google Shape;102;p17"/>
            <p:cNvPicPr preferRelativeResize="0"/>
            <p:nvPr/>
          </p:nvPicPr>
          <p:blipFill rotWithShape="1">
            <a:blip r:embed="rId3">
              <a:alphaModFix/>
            </a:blip>
            <a:srcRect r="32304" b="49070"/>
            <a:stretch/>
          </p:blipFill>
          <p:spPr>
            <a:xfrm>
              <a:off x="780250" y="984775"/>
              <a:ext cx="4794539" cy="1880110"/>
            </a:xfrm>
            <a:prstGeom prst="rect">
              <a:avLst/>
            </a:prstGeom>
            <a:noFill/>
            <a:ln>
              <a:noFill/>
            </a:ln>
          </p:spPr>
        </p:pic>
        <p:sp>
          <p:nvSpPr>
            <p:cNvPr id="103" name="Google Shape;103;p17"/>
            <p:cNvSpPr/>
            <p:nvPr/>
          </p:nvSpPr>
          <p:spPr>
            <a:xfrm>
              <a:off x="2660750" y="1840600"/>
              <a:ext cx="286200" cy="4560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04" name="Google Shape;104;p17"/>
            <p:cNvSpPr/>
            <p:nvPr/>
          </p:nvSpPr>
          <p:spPr>
            <a:xfrm>
              <a:off x="5554375" y="1840600"/>
              <a:ext cx="321600" cy="456000"/>
            </a:xfrm>
            <a:prstGeom prst="rect">
              <a:avLst/>
            </a:prstGeom>
            <a:solidFill>
              <a:srgbClr val="FBFB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05" name="Google Shape;105;p17"/>
            <p:cNvSpPr/>
            <p:nvPr/>
          </p:nvSpPr>
          <p:spPr>
            <a:xfrm>
              <a:off x="5875975" y="1286675"/>
              <a:ext cx="1648800" cy="1517700"/>
            </a:xfrm>
            <a:prstGeom prst="rect">
              <a:avLst/>
            </a:prstGeom>
            <a:solidFill>
              <a:srgbClr val="FBFB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06" name="Google Shape;106;p17"/>
            <p:cNvSpPr/>
            <p:nvPr/>
          </p:nvSpPr>
          <p:spPr>
            <a:xfrm>
              <a:off x="7466300" y="1031534"/>
              <a:ext cx="321600" cy="1772700"/>
            </a:xfrm>
            <a:prstGeom prst="rect">
              <a:avLst/>
            </a:prstGeom>
            <a:solidFill>
              <a:srgbClr val="FBFB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pic>
          <p:nvPicPr>
            <p:cNvPr id="107" name="Google Shape;107;p17"/>
            <p:cNvPicPr preferRelativeResize="0"/>
            <p:nvPr/>
          </p:nvPicPr>
          <p:blipFill rotWithShape="1">
            <a:blip r:embed="rId3">
              <a:alphaModFix/>
            </a:blip>
            <a:srcRect l="72485" t="8149" r="6657" b="63807"/>
            <a:stretch/>
          </p:blipFill>
          <p:spPr>
            <a:xfrm>
              <a:off x="5762950" y="1440478"/>
              <a:ext cx="1648799" cy="1155553"/>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592375" y="5694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Barlow"/>
                <a:ea typeface="Barlow"/>
                <a:cs typeface="Barlow"/>
                <a:sym typeface="Barlow"/>
              </a:rPr>
              <a:t>Bending Stiffness Model</a:t>
            </a:r>
            <a:endParaRPr b="1">
              <a:latin typeface="Barlow"/>
              <a:ea typeface="Barlow"/>
              <a:cs typeface="Barlow"/>
              <a:sym typeface="Barlow"/>
            </a:endParaRPr>
          </a:p>
        </p:txBody>
      </p:sp>
      <p:sp>
        <p:nvSpPr>
          <p:cNvPr id="113" name="Google Shape;113;p18"/>
          <p:cNvSpPr txBox="1">
            <a:spLocks noGrp="1"/>
          </p:cNvSpPr>
          <p:nvPr>
            <p:ph type="body" idx="1"/>
          </p:nvPr>
        </p:nvSpPr>
        <p:spPr>
          <a:xfrm>
            <a:off x="833750" y="1269975"/>
            <a:ext cx="5098800" cy="12150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Barlow Medium"/>
              <a:buChar char="●"/>
            </a:pPr>
            <a:r>
              <a:rPr lang="en" sz="1700" dirty="0">
                <a:latin typeface="Barlow Medium"/>
                <a:ea typeface="Barlow Medium"/>
                <a:cs typeface="Barlow Medium"/>
                <a:sym typeface="Barlow Medium"/>
              </a:rPr>
              <a:t>New nonlinear bending model</a:t>
            </a:r>
            <a:endParaRPr sz="1700" dirty="0">
              <a:latin typeface="Barlow Medium"/>
              <a:ea typeface="Barlow Medium"/>
              <a:cs typeface="Barlow Medium"/>
              <a:sym typeface="Barlow Medium"/>
            </a:endParaRPr>
          </a:p>
          <a:p>
            <a:pPr marL="457200" lvl="0" indent="-317500" algn="l" rtl="0">
              <a:spcBef>
                <a:spcPts val="0"/>
              </a:spcBef>
              <a:spcAft>
                <a:spcPts val="0"/>
              </a:spcAft>
              <a:buSzPts val="1400"/>
              <a:buFont typeface="Barlow Medium"/>
              <a:buChar char="●"/>
            </a:pPr>
            <a:r>
              <a:rPr lang="en" sz="1700" dirty="0">
                <a:latin typeface="Barlow Medium"/>
                <a:ea typeface="Barlow Medium"/>
                <a:cs typeface="Barlow Medium"/>
                <a:sym typeface="Barlow Medium"/>
              </a:rPr>
              <a:t>Accurately captures buckling </a:t>
            </a:r>
            <a:endParaRPr sz="1700" dirty="0">
              <a:latin typeface="Barlow Medium"/>
              <a:ea typeface="Barlow Medium"/>
              <a:cs typeface="Barlow Medium"/>
              <a:sym typeface="Barlow Medium"/>
            </a:endParaRPr>
          </a:p>
          <a:p>
            <a:pPr marL="457200" lvl="0" indent="-317500" algn="l" rtl="0">
              <a:spcBef>
                <a:spcPts val="0"/>
              </a:spcBef>
              <a:spcAft>
                <a:spcPts val="0"/>
              </a:spcAft>
              <a:buSzPts val="1400"/>
              <a:buFont typeface="Barlow Medium"/>
              <a:buChar char="●"/>
            </a:pPr>
            <a:r>
              <a:rPr lang="en" sz="1700" dirty="0">
                <a:latin typeface="Barlow Medium"/>
                <a:ea typeface="Barlow Medium"/>
                <a:cs typeface="Barlow Medium"/>
                <a:sym typeface="Barlow Medium"/>
              </a:rPr>
              <a:t>Fast to compute</a:t>
            </a:r>
            <a:endParaRPr sz="1700" dirty="0">
              <a:latin typeface="Barlow Medium"/>
              <a:ea typeface="Barlow Medium"/>
              <a:cs typeface="Barlow Medium"/>
              <a:sym typeface="Barlow Medium"/>
            </a:endParaRPr>
          </a:p>
          <a:p>
            <a:pPr marL="0" lvl="0" indent="0" algn="l" rtl="0">
              <a:spcBef>
                <a:spcPts val="1200"/>
              </a:spcBef>
              <a:spcAft>
                <a:spcPts val="1200"/>
              </a:spcAft>
              <a:buNone/>
            </a:pPr>
            <a:endParaRPr sz="1700" dirty="0">
              <a:latin typeface="Source Sans Pro"/>
              <a:ea typeface="Source Sans Pro"/>
              <a:cs typeface="Source Sans Pro"/>
              <a:sym typeface="Source Sans Pro"/>
            </a:endParaRPr>
          </a:p>
        </p:txBody>
      </p:sp>
      <p:sp>
        <p:nvSpPr>
          <p:cNvPr id="114" name="Google Shape;114;p18"/>
          <p:cNvSpPr txBox="1"/>
          <p:nvPr/>
        </p:nvSpPr>
        <p:spPr>
          <a:xfrm>
            <a:off x="5024245" y="1473576"/>
            <a:ext cx="1025100" cy="136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800"/>
              <a:t> </a:t>
            </a:r>
            <a:endParaRPr/>
          </a:p>
        </p:txBody>
      </p:sp>
      <p:sp>
        <p:nvSpPr>
          <p:cNvPr id="115" name="Google Shape;115;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17" name="Google Shape;117;p18" title="presentation_figures-02.png"/>
          <p:cNvPicPr preferRelativeResize="0"/>
          <p:nvPr/>
        </p:nvPicPr>
        <p:blipFill>
          <a:blip r:embed="rId3">
            <a:alphaModFix/>
          </a:blip>
          <a:stretch>
            <a:fillRect/>
          </a:stretch>
        </p:blipFill>
        <p:spPr>
          <a:xfrm>
            <a:off x="-2134478" y="2489302"/>
            <a:ext cx="2059108" cy="2033275"/>
          </a:xfrm>
          <a:prstGeom prst="rect">
            <a:avLst/>
          </a:prstGeom>
          <a:noFill/>
          <a:ln>
            <a:noFill/>
          </a:ln>
        </p:spPr>
      </p:pic>
      <p:pic>
        <p:nvPicPr>
          <p:cNvPr id="118" name="Google Shape;118;p18" title="presentation_figures-03.png"/>
          <p:cNvPicPr preferRelativeResize="0"/>
          <p:nvPr/>
        </p:nvPicPr>
        <p:blipFill>
          <a:blip r:embed="rId4">
            <a:alphaModFix/>
          </a:blip>
          <a:stretch>
            <a:fillRect/>
          </a:stretch>
        </p:blipFill>
        <p:spPr>
          <a:xfrm>
            <a:off x="6121064" y="2807532"/>
            <a:ext cx="1989236" cy="1901316"/>
          </a:xfrm>
          <a:prstGeom prst="rect">
            <a:avLst/>
          </a:prstGeom>
          <a:noFill/>
          <a:ln>
            <a:noFill/>
          </a:ln>
        </p:spPr>
      </p:pic>
      <p:pic>
        <p:nvPicPr>
          <p:cNvPr id="119" name="Google Shape;119;p18" title="presentation_figures-04.png"/>
          <p:cNvPicPr preferRelativeResize="0"/>
          <p:nvPr/>
        </p:nvPicPr>
        <p:blipFill>
          <a:blip r:embed="rId5">
            <a:alphaModFix/>
          </a:blip>
          <a:stretch>
            <a:fillRect/>
          </a:stretch>
        </p:blipFill>
        <p:spPr>
          <a:xfrm>
            <a:off x="9399419" y="2835276"/>
            <a:ext cx="1468638" cy="1644631"/>
          </a:xfrm>
          <a:prstGeom prst="rect">
            <a:avLst/>
          </a:prstGeom>
          <a:noFill/>
          <a:ln>
            <a:noFill/>
          </a:ln>
        </p:spPr>
      </p:pic>
      <p:pic>
        <p:nvPicPr>
          <p:cNvPr id="3" name="Picture 2">
            <a:extLst>
              <a:ext uri="{FF2B5EF4-FFF2-40B4-BE49-F238E27FC236}">
                <a16:creationId xmlns:a16="http://schemas.microsoft.com/office/drawing/2014/main" id="{61A5D616-49B2-AD0E-3880-FE66461141FC}"/>
              </a:ext>
            </a:extLst>
          </p:cNvPr>
          <p:cNvPicPr>
            <a:picLocks noChangeAspect="1"/>
          </p:cNvPicPr>
          <p:nvPr/>
        </p:nvPicPr>
        <p:blipFill>
          <a:blip r:embed="rId6"/>
          <a:srcRect t="14072" b="9893"/>
          <a:stretch/>
        </p:blipFill>
        <p:spPr>
          <a:xfrm>
            <a:off x="1710356" y="3867600"/>
            <a:ext cx="3275763" cy="946142"/>
          </a:xfrm>
          <a:prstGeom prst="rect">
            <a:avLst/>
          </a:prstGeom>
        </p:spPr>
      </p:pic>
      <p:pic>
        <p:nvPicPr>
          <p:cNvPr id="9" name="Picture 8">
            <a:extLst>
              <a:ext uri="{FF2B5EF4-FFF2-40B4-BE49-F238E27FC236}">
                <a16:creationId xmlns:a16="http://schemas.microsoft.com/office/drawing/2014/main" id="{935DF283-0356-3D42-4E68-776AE5C48074}"/>
              </a:ext>
            </a:extLst>
          </p:cNvPr>
          <p:cNvPicPr>
            <a:picLocks noChangeAspect="1"/>
          </p:cNvPicPr>
          <p:nvPr/>
        </p:nvPicPr>
        <p:blipFill>
          <a:blip r:embed="rId7"/>
          <a:stretch>
            <a:fillRect/>
          </a:stretch>
        </p:blipFill>
        <p:spPr>
          <a:xfrm>
            <a:off x="1795311" y="2307360"/>
            <a:ext cx="2986482" cy="1529589"/>
          </a:xfrm>
          <a:prstGeom prst="rect">
            <a:avLst/>
          </a:prstGeom>
        </p:spPr>
      </p:pic>
      <p:grpSp>
        <p:nvGrpSpPr>
          <p:cNvPr id="12" name="Group 11">
            <a:extLst>
              <a:ext uri="{FF2B5EF4-FFF2-40B4-BE49-F238E27FC236}">
                <a16:creationId xmlns:a16="http://schemas.microsoft.com/office/drawing/2014/main" id="{124A03EA-54CD-BDA1-5CD5-6B5B4DA38684}"/>
              </a:ext>
            </a:extLst>
          </p:cNvPr>
          <p:cNvGrpSpPr/>
          <p:nvPr/>
        </p:nvGrpSpPr>
        <p:grpSpPr>
          <a:xfrm>
            <a:off x="5797921" y="903517"/>
            <a:ext cx="2753704" cy="1668233"/>
            <a:chOff x="6442416" y="2341031"/>
            <a:chExt cx="2377658" cy="1440419"/>
          </a:xfrm>
        </p:grpSpPr>
        <p:pic>
          <p:nvPicPr>
            <p:cNvPr id="116" name="Google Shape;116;p18" title="presentation_figures.png"/>
            <p:cNvPicPr preferRelativeResize="0"/>
            <p:nvPr/>
          </p:nvPicPr>
          <p:blipFill>
            <a:blip r:embed="rId8">
              <a:alphaModFix/>
            </a:blip>
            <a:srcRect t="51547"/>
            <a:stretch/>
          </p:blipFill>
          <p:spPr>
            <a:xfrm>
              <a:off x="6458874" y="2438400"/>
              <a:ext cx="2361200" cy="1343050"/>
            </a:xfrm>
            <a:prstGeom prst="rect">
              <a:avLst/>
            </a:prstGeom>
            <a:noFill/>
            <a:ln>
              <a:noFill/>
            </a:ln>
          </p:spPr>
        </p:pic>
        <p:pic>
          <p:nvPicPr>
            <p:cNvPr id="10" name="Google Shape;116;p18" title="presentation_figures.png">
              <a:extLst>
                <a:ext uri="{FF2B5EF4-FFF2-40B4-BE49-F238E27FC236}">
                  <a16:creationId xmlns:a16="http://schemas.microsoft.com/office/drawing/2014/main" id="{05DD02A1-B6ED-77BE-7BE7-30D089F8FC4D}"/>
                </a:ext>
              </a:extLst>
            </p:cNvPr>
            <p:cNvPicPr preferRelativeResize="0"/>
            <p:nvPr/>
          </p:nvPicPr>
          <p:blipFill>
            <a:blip r:embed="rId8">
              <a:alphaModFix/>
            </a:blip>
            <a:srcRect t="-715" r="50280" b="96927"/>
            <a:stretch/>
          </p:blipFill>
          <p:spPr>
            <a:xfrm>
              <a:off x="6442416" y="2341031"/>
              <a:ext cx="1173994" cy="104990"/>
            </a:xfrm>
            <a:prstGeom prst="rect">
              <a:avLst/>
            </a:prstGeom>
            <a:noFill/>
            <a:ln>
              <a:noFill/>
            </a:ln>
          </p:spPr>
        </p:pic>
      </p:grpSp>
      <p:sp>
        <p:nvSpPr>
          <p:cNvPr id="14" name="TextBox 13">
            <a:extLst>
              <a:ext uri="{FF2B5EF4-FFF2-40B4-BE49-F238E27FC236}">
                <a16:creationId xmlns:a16="http://schemas.microsoft.com/office/drawing/2014/main" id="{C16B67FF-042C-E070-BD90-78F35A84ADBA}"/>
              </a:ext>
            </a:extLst>
          </p:cNvPr>
          <p:cNvSpPr txBox="1"/>
          <p:nvPr/>
        </p:nvSpPr>
        <p:spPr>
          <a:xfrm>
            <a:off x="566124" y="2834896"/>
            <a:ext cx="1404873" cy="523220"/>
          </a:xfrm>
          <a:prstGeom prst="rect">
            <a:avLst/>
          </a:prstGeom>
          <a:noFill/>
        </p:spPr>
        <p:txBody>
          <a:bodyPr wrap="square">
            <a:spAutoFit/>
          </a:bodyPr>
          <a:lstStyle/>
          <a:p>
            <a:r>
              <a:rPr lang="en" sz="1400" dirty="0">
                <a:latin typeface="Barlow Medium"/>
                <a:ea typeface="Barlow Medium"/>
                <a:cs typeface="Barlow Medium"/>
                <a:sym typeface="Barlow Medium"/>
              </a:rPr>
              <a:t>Buckling </a:t>
            </a:r>
            <a:br>
              <a:rPr lang="en" sz="1400" dirty="0">
                <a:latin typeface="Barlow Medium"/>
                <a:ea typeface="Barlow Medium"/>
                <a:cs typeface="Barlow Medium"/>
                <a:sym typeface="Barlow Medium"/>
              </a:rPr>
            </a:br>
            <a:r>
              <a:rPr lang="en" sz="1400" dirty="0">
                <a:latin typeface="Barlow Medium"/>
                <a:ea typeface="Barlow Medium"/>
                <a:cs typeface="Barlow Medium"/>
                <a:sym typeface="Barlow Medium"/>
              </a:rPr>
              <a:t>(high bend):</a:t>
            </a:r>
            <a:endParaRPr lang="en-US" dirty="0"/>
          </a:p>
        </p:txBody>
      </p:sp>
      <p:sp>
        <p:nvSpPr>
          <p:cNvPr id="15" name="TextBox 14">
            <a:extLst>
              <a:ext uri="{FF2B5EF4-FFF2-40B4-BE49-F238E27FC236}">
                <a16:creationId xmlns:a16="http://schemas.microsoft.com/office/drawing/2014/main" id="{EA702689-F0AD-D462-5EA2-5F398947FBFF}"/>
              </a:ext>
            </a:extLst>
          </p:cNvPr>
          <p:cNvSpPr txBox="1"/>
          <p:nvPr/>
        </p:nvSpPr>
        <p:spPr>
          <a:xfrm>
            <a:off x="590560" y="3923509"/>
            <a:ext cx="1404873" cy="523220"/>
          </a:xfrm>
          <a:prstGeom prst="rect">
            <a:avLst/>
          </a:prstGeom>
          <a:noFill/>
        </p:spPr>
        <p:txBody>
          <a:bodyPr wrap="square">
            <a:spAutoFit/>
          </a:bodyPr>
          <a:lstStyle/>
          <a:p>
            <a:r>
              <a:rPr lang="en" sz="1400" dirty="0">
                <a:latin typeface="Barlow Medium"/>
                <a:ea typeface="Barlow Medium"/>
                <a:cs typeface="Barlow Medium"/>
                <a:sym typeface="Barlow Medium"/>
              </a:rPr>
              <a:t>No Buckling</a:t>
            </a:r>
            <a:br>
              <a:rPr lang="en" sz="1400" dirty="0">
                <a:latin typeface="Barlow Medium"/>
                <a:ea typeface="Barlow Medium"/>
                <a:cs typeface="Barlow Medium"/>
                <a:sym typeface="Barlow Medium"/>
              </a:rPr>
            </a:br>
            <a:r>
              <a:rPr lang="en" sz="1400" dirty="0">
                <a:latin typeface="Barlow Medium"/>
                <a:ea typeface="Barlow Medium"/>
                <a:cs typeface="Barlow Medium"/>
                <a:sym typeface="Barlow Medium"/>
              </a:rPr>
              <a:t>(low bend):</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9"/>
          <p:cNvPicPr preferRelativeResize="0"/>
          <p:nvPr/>
        </p:nvPicPr>
        <p:blipFill>
          <a:blip r:embed="rId3">
            <a:alphaModFix/>
          </a:blip>
          <a:stretch>
            <a:fillRect/>
          </a:stretch>
        </p:blipFill>
        <p:spPr>
          <a:xfrm>
            <a:off x="5178375" y="1222775"/>
            <a:ext cx="3154850" cy="3834050"/>
          </a:xfrm>
          <a:prstGeom prst="rect">
            <a:avLst/>
          </a:prstGeom>
          <a:noFill/>
          <a:ln>
            <a:noFill/>
          </a:ln>
        </p:spPr>
      </p:pic>
      <p:sp>
        <p:nvSpPr>
          <p:cNvPr id="125" name="Google Shape;125;p19"/>
          <p:cNvSpPr txBox="1">
            <a:spLocks noGrp="1"/>
          </p:cNvSpPr>
          <p:nvPr>
            <p:ph type="title"/>
          </p:nvPr>
        </p:nvSpPr>
        <p:spPr>
          <a:xfrm>
            <a:off x="592375" y="569450"/>
            <a:ext cx="3903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Barlow"/>
                <a:ea typeface="Barlow"/>
                <a:cs typeface="Barlow"/>
                <a:sym typeface="Barlow"/>
              </a:rPr>
              <a:t>QP solver</a:t>
            </a:r>
            <a:endParaRPr b="1">
              <a:latin typeface="Barlow"/>
              <a:ea typeface="Barlow"/>
              <a:cs typeface="Barlow"/>
              <a:sym typeface="Barlow"/>
            </a:endParaRPr>
          </a:p>
        </p:txBody>
      </p:sp>
      <p:sp>
        <p:nvSpPr>
          <p:cNvPr id="126" name="Google Shape;126;p19"/>
          <p:cNvSpPr txBox="1">
            <a:spLocks noGrp="1"/>
          </p:cNvSpPr>
          <p:nvPr>
            <p:ph type="body" idx="1"/>
          </p:nvPr>
        </p:nvSpPr>
        <p:spPr>
          <a:xfrm>
            <a:off x="1042225" y="1360875"/>
            <a:ext cx="4919400" cy="186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Finds minimal bending moment under multiple constraints </a:t>
            </a:r>
            <a:endParaRPr sz="1700"/>
          </a:p>
          <a:p>
            <a:pPr marL="0" lvl="0" indent="0" algn="l" rtl="0">
              <a:spcBef>
                <a:spcPts val="1200"/>
              </a:spcBef>
              <a:spcAft>
                <a:spcPts val="0"/>
              </a:spcAft>
              <a:buNone/>
            </a:pPr>
            <a:r>
              <a:rPr lang="en" sz="1700"/>
              <a:t>Uses stiffness function to optimize state</a:t>
            </a:r>
            <a:endParaRPr sz="1700"/>
          </a:p>
          <a:p>
            <a:pPr marL="0" lvl="0" indent="0" algn="l" rtl="0">
              <a:spcBef>
                <a:spcPts val="1200"/>
              </a:spcBef>
              <a:spcAft>
                <a:spcPts val="0"/>
              </a:spcAft>
              <a:buNone/>
            </a:pPr>
            <a:r>
              <a:rPr lang="en" sz="1700"/>
              <a:t>Differentiable — get gradients on vine position with respect to physical parameters and obstacles</a:t>
            </a:r>
            <a:endParaRPr sz="1700"/>
          </a:p>
          <a:p>
            <a:pPr marL="0" lvl="0" indent="0" algn="l" rtl="0">
              <a:spcBef>
                <a:spcPts val="1200"/>
              </a:spcBef>
              <a:spcAft>
                <a:spcPts val="1200"/>
              </a:spcAft>
              <a:buNone/>
            </a:pPr>
            <a:endParaRPr sz="1700"/>
          </a:p>
        </p:txBody>
      </p:sp>
      <p:sp>
        <p:nvSpPr>
          <p:cNvPr id="127" name="Google Shape;12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128" name="Google Shape;128;p19"/>
          <p:cNvSpPr txBox="1"/>
          <p:nvPr/>
        </p:nvSpPr>
        <p:spPr>
          <a:xfrm>
            <a:off x="1670420" y="3772384"/>
            <a:ext cx="2987100" cy="845100"/>
          </a:xfrm>
          <a:prstGeom prst="rect">
            <a:avLst/>
          </a:prstGeom>
          <a:noFill/>
          <a:ln>
            <a:noFill/>
          </a:ln>
        </p:spPr>
        <p:txBody>
          <a:bodyPr spcFirstLastPara="1" wrap="square" lIns="91425" tIns="91425" rIns="91425" bIns="91425" anchor="t" anchorCtr="0">
            <a:spAutoFit/>
          </a:bodyPr>
          <a:lstStyle/>
          <a:p>
            <a:pPr marL="457200" lvl="0" indent="-196850" algn="l" rtl="0">
              <a:lnSpc>
                <a:spcPct val="115000"/>
              </a:lnSpc>
              <a:spcBef>
                <a:spcPts val="0"/>
              </a:spcBef>
              <a:spcAft>
                <a:spcPts val="0"/>
              </a:spcAft>
              <a:buClr>
                <a:srgbClr val="0B5394"/>
              </a:buClr>
              <a:buSzPts val="1300"/>
              <a:buFont typeface="Barlow"/>
              <a:buAutoNum type="arabicPeriod"/>
            </a:pPr>
            <a:r>
              <a:rPr lang="en" sz="1300" dirty="0">
                <a:solidFill>
                  <a:schemeClr val="dk1"/>
                </a:solidFill>
                <a:latin typeface="Barlow Medium"/>
                <a:ea typeface="Barlow Medium"/>
                <a:cs typeface="Barlow Medium"/>
                <a:sym typeface="Barlow Medium"/>
              </a:rPr>
              <a:t>Collision constraints</a:t>
            </a:r>
            <a:endParaRPr sz="1300" dirty="0">
              <a:solidFill>
                <a:schemeClr val="dk1"/>
              </a:solidFill>
              <a:latin typeface="Barlow Medium"/>
              <a:ea typeface="Barlow Medium"/>
              <a:cs typeface="Barlow Medium"/>
              <a:sym typeface="Barlow Medium"/>
            </a:endParaRPr>
          </a:p>
          <a:p>
            <a:pPr marL="457200" lvl="0" indent="-196850" algn="l" rtl="0">
              <a:lnSpc>
                <a:spcPct val="115000"/>
              </a:lnSpc>
              <a:spcBef>
                <a:spcPts val="0"/>
              </a:spcBef>
              <a:spcAft>
                <a:spcPts val="0"/>
              </a:spcAft>
              <a:buClr>
                <a:srgbClr val="0B5394"/>
              </a:buClr>
              <a:buSzPts val="1300"/>
              <a:buFont typeface="Barlow"/>
              <a:buAutoNum type="arabicPeriod"/>
            </a:pPr>
            <a:r>
              <a:rPr lang="en" sz="1300" dirty="0">
                <a:solidFill>
                  <a:schemeClr val="dk1"/>
                </a:solidFill>
                <a:latin typeface="Barlow Medium"/>
                <a:ea typeface="Barlow Medium"/>
                <a:cs typeface="Barlow Medium"/>
                <a:sym typeface="Barlow Medium"/>
              </a:rPr>
              <a:t>Hinge constraint joining bodies</a:t>
            </a:r>
            <a:endParaRPr sz="1300" dirty="0">
              <a:solidFill>
                <a:schemeClr val="dk1"/>
              </a:solidFill>
              <a:latin typeface="Barlow Medium"/>
              <a:ea typeface="Barlow Medium"/>
              <a:cs typeface="Barlow Medium"/>
              <a:sym typeface="Barlow Medium"/>
            </a:endParaRPr>
          </a:p>
          <a:p>
            <a:pPr marL="457200" lvl="0" indent="-196850" algn="l" rtl="0">
              <a:lnSpc>
                <a:spcPct val="115000"/>
              </a:lnSpc>
              <a:spcBef>
                <a:spcPts val="0"/>
              </a:spcBef>
              <a:spcAft>
                <a:spcPts val="0"/>
              </a:spcAft>
              <a:buClr>
                <a:srgbClr val="0B5394"/>
              </a:buClr>
              <a:buSzPts val="1300"/>
              <a:buFont typeface="Barlow"/>
              <a:buAutoNum type="arabicPeriod"/>
            </a:pPr>
            <a:r>
              <a:rPr lang="en" sz="1300" dirty="0">
                <a:solidFill>
                  <a:schemeClr val="dk1"/>
                </a:solidFill>
                <a:latin typeface="Barlow Medium"/>
                <a:ea typeface="Barlow Medium"/>
                <a:cs typeface="Barlow Medium"/>
                <a:sym typeface="Barlow Medium"/>
              </a:rPr>
              <a:t>Growth constraint at the tip</a:t>
            </a:r>
            <a:endParaRPr sz="1000" dirty="0"/>
          </a:p>
        </p:txBody>
      </p:sp>
      <p:sp>
        <p:nvSpPr>
          <p:cNvPr id="129" name="Google Shape;129;p19"/>
          <p:cNvSpPr/>
          <p:nvPr/>
        </p:nvSpPr>
        <p:spPr>
          <a:xfrm rot="5400000">
            <a:off x="4377595" y="4020184"/>
            <a:ext cx="889200" cy="3936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grpSp>
        <p:nvGrpSpPr>
          <p:cNvPr id="130" name="Google Shape;130;p19"/>
          <p:cNvGrpSpPr/>
          <p:nvPr/>
        </p:nvGrpSpPr>
        <p:grpSpPr>
          <a:xfrm>
            <a:off x="7611035" y="3688261"/>
            <a:ext cx="397501" cy="384900"/>
            <a:chOff x="7534835" y="3688261"/>
            <a:chExt cx="397501" cy="384900"/>
          </a:xfrm>
        </p:grpSpPr>
        <p:sp>
          <p:nvSpPr>
            <p:cNvPr id="131" name="Google Shape;131;p19"/>
            <p:cNvSpPr/>
            <p:nvPr/>
          </p:nvSpPr>
          <p:spPr>
            <a:xfrm>
              <a:off x="7534835" y="3748600"/>
              <a:ext cx="278400" cy="278400"/>
            </a:xfrm>
            <a:prstGeom prst="ellipse">
              <a:avLst/>
            </a:prstGeom>
            <a:noFill/>
            <a:ln w="2857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32" name="Google Shape;132;p19"/>
            <p:cNvSpPr txBox="1"/>
            <p:nvPr/>
          </p:nvSpPr>
          <p:spPr>
            <a:xfrm>
              <a:off x="7538736" y="3688261"/>
              <a:ext cx="3936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300" b="1">
                  <a:solidFill>
                    <a:srgbClr val="0B5394"/>
                  </a:solidFill>
                  <a:latin typeface="Barlow"/>
                  <a:ea typeface="Barlow"/>
                  <a:cs typeface="Barlow"/>
                  <a:sym typeface="Barlow"/>
                </a:rPr>
                <a:t>2</a:t>
              </a:r>
              <a:endParaRPr sz="1300" b="1">
                <a:solidFill>
                  <a:srgbClr val="0B5394"/>
                </a:solidFill>
                <a:latin typeface="Barlow"/>
                <a:ea typeface="Barlow"/>
                <a:cs typeface="Barlow"/>
                <a:sym typeface="Barlow"/>
              </a:endParaRPr>
            </a:p>
          </p:txBody>
        </p:sp>
      </p:grpSp>
      <p:grpSp>
        <p:nvGrpSpPr>
          <p:cNvPr id="133" name="Google Shape;133;p19"/>
          <p:cNvGrpSpPr/>
          <p:nvPr/>
        </p:nvGrpSpPr>
        <p:grpSpPr>
          <a:xfrm>
            <a:off x="8133160" y="1697457"/>
            <a:ext cx="410421" cy="384900"/>
            <a:chOff x="8742760" y="2204997"/>
            <a:chExt cx="410421" cy="384900"/>
          </a:xfrm>
        </p:grpSpPr>
        <p:sp>
          <p:nvSpPr>
            <p:cNvPr id="134" name="Google Shape;134;p19"/>
            <p:cNvSpPr/>
            <p:nvPr/>
          </p:nvSpPr>
          <p:spPr>
            <a:xfrm>
              <a:off x="8742760" y="2257125"/>
              <a:ext cx="278400" cy="278400"/>
            </a:xfrm>
            <a:prstGeom prst="ellipse">
              <a:avLst/>
            </a:prstGeom>
            <a:noFill/>
            <a:ln w="2857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35" name="Google Shape;135;p19"/>
            <p:cNvSpPr txBox="1"/>
            <p:nvPr/>
          </p:nvSpPr>
          <p:spPr>
            <a:xfrm>
              <a:off x="8759581" y="2204997"/>
              <a:ext cx="3936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300" b="1">
                  <a:solidFill>
                    <a:srgbClr val="0B5394"/>
                  </a:solidFill>
                  <a:latin typeface="Barlow"/>
                  <a:ea typeface="Barlow"/>
                  <a:cs typeface="Barlow"/>
                  <a:sym typeface="Barlow"/>
                </a:rPr>
                <a:t>1</a:t>
              </a:r>
              <a:endParaRPr sz="1300" b="1">
                <a:solidFill>
                  <a:srgbClr val="0B5394"/>
                </a:solidFill>
                <a:latin typeface="Barlow"/>
                <a:ea typeface="Barlow"/>
                <a:cs typeface="Barlow"/>
                <a:sym typeface="Barlow"/>
              </a:endParaRPr>
            </a:p>
          </p:txBody>
        </p:sp>
      </p:grpSp>
      <p:sp>
        <p:nvSpPr>
          <p:cNvPr id="136" name="Google Shape;136;p19"/>
          <p:cNvSpPr/>
          <p:nvPr/>
        </p:nvSpPr>
        <p:spPr>
          <a:xfrm>
            <a:off x="7402020" y="1078780"/>
            <a:ext cx="278400" cy="278400"/>
          </a:xfrm>
          <a:prstGeom prst="ellipse">
            <a:avLst/>
          </a:prstGeom>
          <a:noFill/>
          <a:ln w="2857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BM Plex Sans Medium"/>
              <a:ea typeface="IBM Plex Sans Medium"/>
              <a:cs typeface="IBM Plex Sans Medium"/>
              <a:sym typeface="IBM Plex Sans Medium"/>
            </a:endParaRPr>
          </a:p>
        </p:txBody>
      </p:sp>
      <p:sp>
        <p:nvSpPr>
          <p:cNvPr id="137" name="Google Shape;137;p19"/>
          <p:cNvSpPr txBox="1"/>
          <p:nvPr/>
        </p:nvSpPr>
        <p:spPr>
          <a:xfrm>
            <a:off x="7402010" y="1034864"/>
            <a:ext cx="3936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300" b="1">
                <a:solidFill>
                  <a:srgbClr val="0B5394"/>
                </a:solidFill>
                <a:latin typeface="Barlow"/>
                <a:ea typeface="Barlow"/>
                <a:cs typeface="Barlow"/>
                <a:sym typeface="Barlow"/>
              </a:rPr>
              <a:t>3</a:t>
            </a:r>
            <a:endParaRPr sz="1300" b="1">
              <a:solidFill>
                <a:srgbClr val="0B5394"/>
              </a:solidFill>
              <a:latin typeface="Barlow"/>
              <a:ea typeface="Barlow"/>
              <a:cs typeface="Barlow"/>
              <a:sym typeface="Barlow"/>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0"/>
          <p:cNvPicPr preferRelativeResize="0"/>
          <p:nvPr/>
        </p:nvPicPr>
        <p:blipFill rotWithShape="1">
          <a:blip r:embed="rId3">
            <a:alphaModFix/>
          </a:blip>
          <a:srcRect t="50799" r="33470"/>
          <a:stretch/>
        </p:blipFill>
        <p:spPr>
          <a:xfrm>
            <a:off x="863200" y="3017300"/>
            <a:ext cx="4711727" cy="1816225"/>
          </a:xfrm>
          <a:prstGeom prst="rect">
            <a:avLst/>
          </a:prstGeom>
          <a:noFill/>
          <a:ln>
            <a:noFill/>
          </a:ln>
        </p:spPr>
      </p:pic>
      <p:pic>
        <p:nvPicPr>
          <p:cNvPr id="143" name="Google Shape;143;p20"/>
          <p:cNvPicPr preferRelativeResize="0"/>
          <p:nvPr/>
        </p:nvPicPr>
        <p:blipFill rotWithShape="1">
          <a:blip r:embed="rId3">
            <a:alphaModFix/>
          </a:blip>
          <a:srcRect l="66546"/>
          <a:stretch/>
        </p:blipFill>
        <p:spPr>
          <a:xfrm>
            <a:off x="5574925" y="1137175"/>
            <a:ext cx="2369325" cy="3691546"/>
          </a:xfrm>
          <a:prstGeom prst="rect">
            <a:avLst/>
          </a:prstGeom>
          <a:noFill/>
          <a:ln>
            <a:noFill/>
          </a:ln>
        </p:spPr>
      </p:pic>
      <p:pic>
        <p:nvPicPr>
          <p:cNvPr id="144" name="Google Shape;144;p20"/>
          <p:cNvPicPr preferRelativeResize="0"/>
          <p:nvPr/>
        </p:nvPicPr>
        <p:blipFill rotWithShape="1">
          <a:blip r:embed="rId3">
            <a:alphaModFix/>
          </a:blip>
          <a:srcRect r="32304" b="49070"/>
          <a:stretch/>
        </p:blipFill>
        <p:spPr>
          <a:xfrm>
            <a:off x="856450" y="1137175"/>
            <a:ext cx="4794539" cy="1880110"/>
          </a:xfrm>
          <a:prstGeom prst="rect">
            <a:avLst/>
          </a:prstGeom>
          <a:noFill/>
          <a:ln>
            <a:noFill/>
          </a:ln>
        </p:spPr>
      </p:pic>
      <p:sp>
        <p:nvSpPr>
          <p:cNvPr id="145" name="Google Shape;14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146" name="Google Shape;146;p20"/>
          <p:cNvSpPr txBox="1">
            <a:spLocks noGrp="1"/>
          </p:cNvSpPr>
          <p:nvPr>
            <p:ph type="title"/>
          </p:nvPr>
        </p:nvSpPr>
        <p:spPr>
          <a:xfrm>
            <a:off x="692700" y="3688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Pipeline</a:t>
            </a:r>
            <a:endParaRPr b="1" dirty="0">
              <a:latin typeface="Barlow"/>
              <a:ea typeface="Barlow"/>
              <a:cs typeface="Barlow"/>
              <a:sym typeface="Barlow"/>
            </a:endParaRPr>
          </a:p>
        </p:txBody>
      </p:sp>
      <p:sp>
        <p:nvSpPr>
          <p:cNvPr id="3" name="Rectangle: Rounded Corners 2">
            <a:extLst>
              <a:ext uri="{FF2B5EF4-FFF2-40B4-BE49-F238E27FC236}">
                <a16:creationId xmlns:a16="http://schemas.microsoft.com/office/drawing/2014/main" id="{5385D412-C44F-09F8-1F8C-19C5C4F50B2A}"/>
              </a:ext>
            </a:extLst>
          </p:cNvPr>
          <p:cNvSpPr/>
          <p:nvPr/>
        </p:nvSpPr>
        <p:spPr>
          <a:xfrm>
            <a:off x="5986272" y="3115634"/>
            <a:ext cx="1255776" cy="298126"/>
          </a:xfrm>
          <a:prstGeom prst="roundRect">
            <a:avLst/>
          </a:prstGeom>
          <a:solidFill>
            <a:srgbClr val="FE89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bg2">
                    <a:lumMod val="50000"/>
                  </a:schemeClr>
                </a:solidFill>
                <a:latin typeface="IBM Plex Sans Medium" panose="020B0603050203000203" pitchFamily="34" charset="0"/>
              </a:rPr>
              <a:t>Positional Error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1"/>
          <p:cNvSpPr txBox="1">
            <a:spLocks noGrp="1"/>
          </p:cNvSpPr>
          <p:nvPr>
            <p:ph type="title"/>
          </p:nvPr>
        </p:nvSpPr>
        <p:spPr>
          <a:xfrm>
            <a:off x="592375" y="5694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Experiment</a:t>
            </a:r>
            <a:endParaRPr/>
          </a:p>
        </p:txBody>
      </p:sp>
      <p:sp>
        <p:nvSpPr>
          <p:cNvPr id="152" name="Google Shape;152;p21"/>
          <p:cNvSpPr txBox="1">
            <a:spLocks noGrp="1"/>
          </p:cNvSpPr>
          <p:nvPr>
            <p:ph type="body" idx="1"/>
          </p:nvPr>
        </p:nvSpPr>
        <p:spPr>
          <a:xfrm>
            <a:off x="542525" y="1578025"/>
            <a:ext cx="3808500" cy="2585100"/>
          </a:xfrm>
          <a:prstGeom prst="rect">
            <a:avLst/>
          </a:prstGeom>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SzPts val="1400"/>
              <a:buChar char="●"/>
            </a:pPr>
            <a:r>
              <a:rPr lang="en" sz="1700"/>
              <a:t>Recorded videos of vine in different environments</a:t>
            </a:r>
            <a:endParaRPr sz="1700"/>
          </a:p>
          <a:p>
            <a:pPr marL="457200" marR="0" lvl="0" indent="-317500" algn="l" rtl="0">
              <a:lnSpc>
                <a:spcPct val="115000"/>
              </a:lnSpc>
              <a:spcBef>
                <a:spcPts val="0"/>
              </a:spcBef>
              <a:spcAft>
                <a:spcPts val="0"/>
              </a:spcAft>
              <a:buSzPts val="1400"/>
              <a:buChar char="●"/>
            </a:pPr>
            <a:r>
              <a:rPr lang="en" sz="1700"/>
              <a:t>Used image processing to extract vine position</a:t>
            </a:r>
            <a:endParaRPr sz="1700"/>
          </a:p>
          <a:p>
            <a:pPr marL="457200" marR="0" lvl="0" indent="-317500" algn="l" rtl="0">
              <a:lnSpc>
                <a:spcPct val="115000"/>
              </a:lnSpc>
              <a:spcBef>
                <a:spcPts val="0"/>
              </a:spcBef>
              <a:spcAft>
                <a:spcPts val="0"/>
              </a:spcAft>
              <a:buSzPts val="1400"/>
              <a:buChar char="●"/>
            </a:pPr>
            <a:r>
              <a:rPr lang="en" sz="1700"/>
              <a:t>Compare with simulated vine positions</a:t>
            </a:r>
            <a:endParaRPr sz="1700"/>
          </a:p>
        </p:txBody>
      </p:sp>
      <p:pic>
        <p:nvPicPr>
          <p:cNvPr id="153" name="Google Shape;153;p21"/>
          <p:cNvPicPr preferRelativeResize="0"/>
          <p:nvPr/>
        </p:nvPicPr>
        <p:blipFill rotWithShape="1">
          <a:blip r:embed="rId3">
            <a:alphaModFix/>
          </a:blip>
          <a:srcRect l="2223" t="2762" r="3941" b="4222"/>
          <a:stretch/>
        </p:blipFill>
        <p:spPr>
          <a:xfrm>
            <a:off x="4787900" y="1513725"/>
            <a:ext cx="3573900" cy="2552526"/>
          </a:xfrm>
          <a:prstGeom prst="rect">
            <a:avLst/>
          </a:prstGeom>
          <a:noFill/>
          <a:ln>
            <a:noFill/>
          </a:ln>
        </p:spPr>
      </p:pic>
      <p:sp>
        <p:nvSpPr>
          <p:cNvPr id="154" name="Google Shape;15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1141</Words>
  <Application>Microsoft Office PowerPoint</Application>
  <PresentationFormat>On-screen Show (16:9)</PresentationFormat>
  <Paragraphs>131</Paragraphs>
  <Slides>14</Slides>
  <Notes>14</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IBM Plex Sans SemiBold</vt:lpstr>
      <vt:lpstr>IBM Plex Sans</vt:lpstr>
      <vt:lpstr>Arial</vt:lpstr>
      <vt:lpstr>IBM Plex Mono Medium</vt:lpstr>
      <vt:lpstr>Barlow ExtraBold</vt:lpstr>
      <vt:lpstr>IBM Plex Sans Medium</vt:lpstr>
      <vt:lpstr>JetBrains Mono</vt:lpstr>
      <vt:lpstr>Barlow SemiBold</vt:lpstr>
      <vt:lpstr>Barlow</vt:lpstr>
      <vt:lpstr>JetBrains Mono SemiBold</vt:lpstr>
      <vt:lpstr>Source Sans Pro</vt:lpstr>
      <vt:lpstr>Barlow Medium</vt:lpstr>
      <vt:lpstr>Simple Light</vt:lpstr>
      <vt:lpstr>Physics-grounded Differentiable Simulation for Soft Growing Robots</vt:lpstr>
      <vt:lpstr>Introduction</vt:lpstr>
      <vt:lpstr>Past simulators</vt:lpstr>
      <vt:lpstr>Contribution</vt:lpstr>
      <vt:lpstr>Pipeline</vt:lpstr>
      <vt:lpstr>Bending Stiffness Model</vt:lpstr>
      <vt:lpstr>QP solver</vt:lpstr>
      <vt:lpstr>Pipeline</vt:lpstr>
      <vt:lpstr>Experiment</vt:lpstr>
      <vt:lpstr>Results</vt:lpstr>
      <vt:lpstr>Simulation Accuracy</vt:lpstr>
      <vt:lpstr>Batching Speed</vt:lpstr>
      <vt:lpstr>Future work</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Lucas Chen</cp:lastModifiedBy>
  <cp:revision>5</cp:revision>
  <dcterms:modified xsi:type="dcterms:W3CDTF">2025-04-19T06:45:13Z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2025-04-19T04:07:37Z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cdc6833c-13c8-4dd0-9c04-ca5761e7ec03</vt:lpwstr>
  </property>
  <property fmtid="{D5CDD505-2E9C-101B-9397-08002B2CF9AE}" pid="8" name="MSIP_Label_4044bd30-2ed7-4c9d-9d12-46200872a97b_ContentBits">
    <vt:lpwstr>0</vt:lpwstr>
  </property>
  <property fmtid="{D5CDD505-2E9C-101B-9397-08002B2CF9AE}" pid="9" name="MSIP_Label_4044bd30-2ed7-4c9d-9d12-46200872a97b_Tag">
    <vt:lpwstr>10, 3, 0, 1</vt:lpwstr>
  </property>
</Properties>
</file>